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oboto"/>
      <p:regular r:id="rId28"/>
      <p:bold r:id="rId29"/>
      <p:italic r:id="rId30"/>
      <p:boldItalic r:id="rId31"/>
    </p:embeddedFont>
    <p:embeddedFont>
      <p:font typeface="Merriweather"/>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33" Type="http://schemas.openxmlformats.org/officeDocument/2006/relationships/font" Target="fonts/Merriweather-bold.fntdata"/><Relationship Id="rId10" Type="http://schemas.openxmlformats.org/officeDocument/2006/relationships/slide" Target="slides/slide5.xml"/><Relationship Id="rId32" Type="http://schemas.openxmlformats.org/officeDocument/2006/relationships/font" Target="fonts/Merriweather-regular.fntdata"/><Relationship Id="rId13" Type="http://schemas.openxmlformats.org/officeDocument/2006/relationships/slide" Target="slides/slide8.xml"/><Relationship Id="rId35" Type="http://schemas.openxmlformats.org/officeDocument/2006/relationships/font" Target="fonts/Merriweather-boldItalic.fntdata"/><Relationship Id="rId12" Type="http://schemas.openxmlformats.org/officeDocument/2006/relationships/slide" Target="slides/slide7.xml"/><Relationship Id="rId34" Type="http://schemas.openxmlformats.org/officeDocument/2006/relationships/font" Target="fonts/Merriweather-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9ad6f74581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9ad6f74581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9ad6f74581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9ad6f74581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53bc2da5d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53bc2da5d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53bc2da5d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53bc2da5d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53bc2da5d8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53bc2da5d8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53bc2da5d8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53bc2da5d8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53bc2da5d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53bc2da5d8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53bc2da5d8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53bc2da5d8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53bc2da94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53bc2da94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53bc2da5d8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53bc2da5d8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9ad6f74581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9ad6f7458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53bc2da5d8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53bc2da5d8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53bc2da5d8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53bc2da5d8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53bc2da94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53bc2da94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9ad6f7458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9ad6f7458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9ad6f74581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9ad6f7458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9ad6f74581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9ad6f74581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9ad6f74581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9ad6f74581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9ad6f74581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9ad6f74581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9ad6f74581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9ad6f74581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9ad6f74581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9ad6f74581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9.png"/><Relationship Id="rId4" Type="http://schemas.openxmlformats.org/officeDocument/2006/relationships/image" Target="../media/image32.png"/><Relationship Id="rId5"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3.png"/><Relationship Id="rId4" Type="http://schemas.openxmlformats.org/officeDocument/2006/relationships/image" Target="../media/image27.png"/><Relationship Id="rId5" Type="http://schemas.openxmlformats.org/officeDocument/2006/relationships/image" Target="../media/image26.png"/><Relationship Id="rId6"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30.png"/><Relationship Id="rId6"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35.png"/><Relationship Id="rId5" Type="http://schemas.openxmlformats.org/officeDocument/2006/relationships/image" Target="../media/image25.png"/><Relationship Id="rId6"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6.png"/><Relationship Id="rId4" Type="http://schemas.openxmlformats.org/officeDocument/2006/relationships/image" Target="../media/image47.png"/><Relationship Id="rId5" Type="http://schemas.openxmlformats.org/officeDocument/2006/relationships/image" Target="../media/image45.png"/><Relationship Id="rId6"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1.png"/><Relationship Id="rId4" Type="http://schemas.openxmlformats.org/officeDocument/2006/relationships/image" Target="../media/image49.png"/><Relationship Id="rId5" Type="http://schemas.openxmlformats.org/officeDocument/2006/relationships/image" Target="../media/image48.png"/><Relationship Id="rId6"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4.png"/><Relationship Id="rId4" Type="http://schemas.openxmlformats.org/officeDocument/2006/relationships/image" Target="../media/image46.png"/><Relationship Id="rId5" Type="http://schemas.openxmlformats.org/officeDocument/2006/relationships/image" Target="../media/image43.png"/><Relationship Id="rId6"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2.png"/><Relationship Id="rId4" Type="http://schemas.openxmlformats.org/officeDocument/2006/relationships/image" Target="../media/image50.png"/><Relationship Id="rId5" Type="http://schemas.openxmlformats.org/officeDocument/2006/relationships/image" Target="../media/image55.png"/><Relationship Id="rId6" Type="http://schemas.openxmlformats.org/officeDocument/2006/relationships/image" Target="../media/image5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4.png"/><Relationship Id="rId4" Type="http://schemas.openxmlformats.org/officeDocument/2006/relationships/image" Target="../media/image53.png"/><Relationship Id="rId5" Type="http://schemas.openxmlformats.org/officeDocument/2006/relationships/image" Target="../media/image57.png"/><Relationship Id="rId6"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19.png"/><Relationship Id="rId5"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2.png"/><Relationship Id="rId5"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Proyecto informatico:</a:t>
            </a:r>
            <a:endParaRPr/>
          </a:p>
          <a:p>
            <a:pPr indent="0" lvl="0" marL="0" rtl="0" algn="ctr">
              <a:spcBef>
                <a:spcPts val="0"/>
              </a:spcBef>
              <a:spcAft>
                <a:spcPts val="0"/>
              </a:spcAft>
              <a:buNone/>
            </a:pPr>
            <a:r>
              <a:rPr lang="es" sz="1700"/>
              <a:t>A</a:t>
            </a:r>
            <a:r>
              <a:rPr lang="es" sz="1700"/>
              <a:t>plicación</a:t>
            </a:r>
            <a:r>
              <a:rPr lang="es" sz="1700"/>
              <a:t> WEB:venta en </a:t>
            </a:r>
            <a:r>
              <a:rPr lang="es" sz="1700"/>
              <a:t>línea</a:t>
            </a:r>
            <a:r>
              <a:rPr lang="es" sz="1700"/>
              <a:t> de tickets para eventos en chile</a:t>
            </a:r>
            <a:endParaRPr sz="1700"/>
          </a:p>
          <a:p>
            <a:pPr indent="0" lvl="0" marL="0" rtl="0" algn="ctr">
              <a:lnSpc>
                <a:spcPct val="150000"/>
              </a:lnSpc>
              <a:spcBef>
                <a:spcPts val="0"/>
              </a:spcBef>
              <a:spcAft>
                <a:spcPts val="800"/>
              </a:spcAft>
              <a:buNone/>
            </a:pPr>
            <a:r>
              <a:t/>
            </a:r>
            <a:endParaRPr sz="1400"/>
          </a:p>
        </p:txBody>
      </p:sp>
      <p:sp>
        <p:nvSpPr>
          <p:cNvPr id="65" name="Google Shape;65;p13"/>
          <p:cNvSpPr txBox="1"/>
          <p:nvPr>
            <p:ph idx="1" type="subTitle"/>
          </p:nvPr>
        </p:nvSpPr>
        <p:spPr>
          <a:xfrm>
            <a:off x="5686300" y="3553675"/>
            <a:ext cx="3235500" cy="73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Integrantes: Leonardo Arancibia</a:t>
            </a:r>
            <a:endParaRPr>
              <a:solidFill>
                <a:srgbClr val="FFFFFF"/>
              </a:solidFill>
            </a:endParaRPr>
          </a:p>
          <a:p>
            <a:pPr indent="0" lvl="0" marL="0" rtl="0" algn="l">
              <a:spcBef>
                <a:spcPts val="0"/>
              </a:spcBef>
              <a:spcAft>
                <a:spcPts val="0"/>
              </a:spcAft>
              <a:buNone/>
            </a:pPr>
            <a:r>
              <a:rPr lang="es">
                <a:solidFill>
                  <a:srgbClr val="FFFFFF"/>
                </a:solidFill>
              </a:rPr>
              <a:t>		     Manuel Carreño P.</a:t>
            </a:r>
            <a:endParaRPr>
              <a:solidFill>
                <a:srgbClr val="FFFFFF"/>
              </a:solidFill>
            </a:endParaRPr>
          </a:p>
          <a:p>
            <a:pPr indent="0" lvl="0" marL="0" rtl="0" algn="l">
              <a:spcBef>
                <a:spcPts val="0"/>
              </a:spcBef>
              <a:spcAft>
                <a:spcPts val="0"/>
              </a:spcAft>
              <a:buNone/>
            </a:pPr>
            <a:r>
              <a:rPr lang="es">
                <a:solidFill>
                  <a:srgbClr val="FFFFFF"/>
                </a:solidFill>
              </a:rPr>
              <a:t>		     Nicolas Veas</a:t>
            </a:r>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1839325" y="102475"/>
            <a:ext cx="5112000" cy="72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Construcción</a:t>
            </a:r>
            <a:r>
              <a:rPr lang="es"/>
              <a:t> </a:t>
            </a:r>
            <a:r>
              <a:rPr lang="es">
                <a:solidFill>
                  <a:srgbClr val="000000"/>
                </a:solidFill>
              </a:rPr>
              <a:t>de </a:t>
            </a:r>
            <a:r>
              <a:rPr lang="es">
                <a:solidFill>
                  <a:srgbClr val="000000"/>
                </a:solidFill>
                <a:highlight>
                  <a:srgbClr val="FFFFFF"/>
                </a:highlight>
              </a:rPr>
              <a:t>Backend</a:t>
            </a:r>
            <a:endParaRPr>
              <a:solidFill>
                <a:srgbClr val="000000"/>
              </a:solidFill>
              <a:highlight>
                <a:srgbClr val="FFFFFF"/>
              </a:highlight>
            </a:endParaRPr>
          </a:p>
        </p:txBody>
      </p:sp>
      <p:pic>
        <p:nvPicPr>
          <p:cNvPr id="130" name="Google Shape;130;p22"/>
          <p:cNvPicPr preferRelativeResize="0"/>
          <p:nvPr/>
        </p:nvPicPr>
        <p:blipFill>
          <a:blip r:embed="rId3">
            <a:alphaModFix/>
          </a:blip>
          <a:stretch>
            <a:fillRect/>
          </a:stretch>
        </p:blipFill>
        <p:spPr>
          <a:xfrm>
            <a:off x="332300" y="624875"/>
            <a:ext cx="2174550" cy="4254925"/>
          </a:xfrm>
          <a:prstGeom prst="rect">
            <a:avLst/>
          </a:prstGeom>
          <a:noFill/>
          <a:ln>
            <a:noFill/>
          </a:ln>
        </p:spPr>
      </p:pic>
      <p:sp>
        <p:nvSpPr>
          <p:cNvPr id="131" name="Google Shape;131;p22"/>
          <p:cNvSpPr/>
          <p:nvPr/>
        </p:nvSpPr>
        <p:spPr>
          <a:xfrm>
            <a:off x="1168550" y="779025"/>
            <a:ext cx="2174700" cy="289500"/>
          </a:xfrm>
          <a:prstGeom prst="right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2"/>
          <p:cNvSpPr/>
          <p:nvPr/>
        </p:nvSpPr>
        <p:spPr>
          <a:xfrm>
            <a:off x="1168550" y="1340925"/>
            <a:ext cx="2174700" cy="289500"/>
          </a:xfrm>
          <a:prstGeom prst="right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2"/>
          <p:cNvSpPr/>
          <p:nvPr/>
        </p:nvSpPr>
        <p:spPr>
          <a:xfrm>
            <a:off x="1330950" y="2672100"/>
            <a:ext cx="4991100" cy="160500"/>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2"/>
          <p:cNvSpPr/>
          <p:nvPr/>
        </p:nvSpPr>
        <p:spPr>
          <a:xfrm>
            <a:off x="1330850" y="2331000"/>
            <a:ext cx="3622800" cy="160500"/>
          </a:xfrm>
          <a:prstGeom prst="rightArrow">
            <a:avLst>
              <a:gd fmla="val 50000" name="adj1"/>
              <a:gd fmla="val 50000"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2"/>
          <p:cNvSpPr/>
          <p:nvPr/>
        </p:nvSpPr>
        <p:spPr>
          <a:xfrm>
            <a:off x="1168550" y="1180425"/>
            <a:ext cx="3785100" cy="160500"/>
          </a:xfrm>
          <a:prstGeom prst="rightArrow">
            <a:avLst>
              <a:gd fmla="val 50000" name="adj1"/>
              <a:gd fmla="val 50000"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2"/>
          <p:cNvSpPr/>
          <p:nvPr/>
        </p:nvSpPr>
        <p:spPr>
          <a:xfrm>
            <a:off x="1330950" y="2501550"/>
            <a:ext cx="3622800" cy="160500"/>
          </a:xfrm>
          <a:prstGeom prst="rightArrow">
            <a:avLst>
              <a:gd fmla="val 50000" name="adj1"/>
              <a:gd fmla="val 50000"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2"/>
          <p:cNvSpPr txBox="1"/>
          <p:nvPr/>
        </p:nvSpPr>
        <p:spPr>
          <a:xfrm>
            <a:off x="3425675" y="779025"/>
            <a:ext cx="968700" cy="289500"/>
          </a:xfrm>
          <a:prstGeom prst="rect">
            <a:avLst/>
          </a:prstGeom>
          <a:solidFill>
            <a:srgbClr val="FFFFFF"/>
          </a:solid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9900FF"/>
                </a:solidFill>
                <a:latin typeface="Roboto"/>
                <a:ea typeface="Roboto"/>
                <a:cs typeface="Roboto"/>
                <a:sym typeface="Roboto"/>
              </a:rPr>
              <a:t>CLIENTE</a:t>
            </a:r>
            <a:endParaRPr b="1">
              <a:solidFill>
                <a:srgbClr val="9900FF"/>
              </a:solidFill>
              <a:latin typeface="Roboto"/>
              <a:ea typeface="Roboto"/>
              <a:cs typeface="Roboto"/>
              <a:sym typeface="Roboto"/>
            </a:endParaRPr>
          </a:p>
        </p:txBody>
      </p:sp>
      <p:sp>
        <p:nvSpPr>
          <p:cNvPr id="138" name="Google Shape;138;p22"/>
          <p:cNvSpPr txBox="1"/>
          <p:nvPr/>
        </p:nvSpPr>
        <p:spPr>
          <a:xfrm>
            <a:off x="3425675" y="1340925"/>
            <a:ext cx="1088700" cy="289500"/>
          </a:xfrm>
          <a:prstGeom prst="rect">
            <a:avLst/>
          </a:prstGeom>
          <a:solidFill>
            <a:srgbClr val="FFFFFF"/>
          </a:solid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9900FF"/>
                </a:solidFill>
                <a:latin typeface="Roboto"/>
                <a:ea typeface="Roboto"/>
                <a:cs typeface="Roboto"/>
                <a:sym typeface="Roboto"/>
              </a:rPr>
              <a:t>SERVIDOR</a:t>
            </a:r>
            <a:endParaRPr b="1">
              <a:solidFill>
                <a:srgbClr val="9900FF"/>
              </a:solidFill>
              <a:latin typeface="Roboto"/>
              <a:ea typeface="Roboto"/>
              <a:cs typeface="Roboto"/>
              <a:sym typeface="Roboto"/>
            </a:endParaRPr>
          </a:p>
        </p:txBody>
      </p:sp>
      <p:sp>
        <p:nvSpPr>
          <p:cNvPr id="139" name="Google Shape;139;p22"/>
          <p:cNvSpPr txBox="1"/>
          <p:nvPr/>
        </p:nvSpPr>
        <p:spPr>
          <a:xfrm>
            <a:off x="4953750" y="1115925"/>
            <a:ext cx="759000" cy="258300"/>
          </a:xfrm>
          <a:prstGeom prst="rect">
            <a:avLst/>
          </a:prstGeom>
          <a:solidFill>
            <a:srgbClr val="FFFFFF"/>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 sz="1200">
                <a:solidFill>
                  <a:srgbClr val="FF0000"/>
                </a:solidFill>
                <a:latin typeface="Roboto"/>
                <a:ea typeface="Roboto"/>
                <a:cs typeface="Roboto"/>
                <a:sym typeface="Roboto"/>
              </a:rPr>
              <a:t>VISTA</a:t>
            </a:r>
            <a:endParaRPr b="1" sz="1200">
              <a:solidFill>
                <a:srgbClr val="FF0000"/>
              </a:solidFill>
              <a:latin typeface="Roboto"/>
              <a:ea typeface="Roboto"/>
              <a:cs typeface="Roboto"/>
              <a:sym typeface="Roboto"/>
            </a:endParaRPr>
          </a:p>
        </p:txBody>
      </p:sp>
      <p:sp>
        <p:nvSpPr>
          <p:cNvPr id="140" name="Google Shape;140;p22"/>
          <p:cNvSpPr txBox="1"/>
          <p:nvPr/>
        </p:nvSpPr>
        <p:spPr>
          <a:xfrm>
            <a:off x="5003850" y="2072700"/>
            <a:ext cx="1318200" cy="258300"/>
          </a:xfrm>
          <a:prstGeom prst="rect">
            <a:avLst/>
          </a:prstGeom>
          <a:solidFill>
            <a:srgbClr val="FFFFFF"/>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 sz="1200">
                <a:solidFill>
                  <a:srgbClr val="FF0000"/>
                </a:solidFill>
                <a:latin typeface="Roboto"/>
                <a:ea typeface="Roboto"/>
                <a:cs typeface="Roboto"/>
                <a:sym typeface="Roboto"/>
              </a:rPr>
              <a:t>CONTROLADOR</a:t>
            </a:r>
            <a:endParaRPr b="1" sz="1200">
              <a:solidFill>
                <a:srgbClr val="FF0000"/>
              </a:solidFill>
              <a:latin typeface="Roboto"/>
              <a:ea typeface="Roboto"/>
              <a:cs typeface="Roboto"/>
              <a:sym typeface="Roboto"/>
            </a:endParaRPr>
          </a:p>
        </p:txBody>
      </p:sp>
      <p:sp>
        <p:nvSpPr>
          <p:cNvPr id="141" name="Google Shape;141;p22"/>
          <p:cNvSpPr txBox="1"/>
          <p:nvPr/>
        </p:nvSpPr>
        <p:spPr>
          <a:xfrm>
            <a:off x="5003850" y="2442600"/>
            <a:ext cx="858900" cy="258300"/>
          </a:xfrm>
          <a:prstGeom prst="rect">
            <a:avLst/>
          </a:prstGeom>
          <a:solidFill>
            <a:srgbClr val="FFFFFF"/>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 sz="1200">
                <a:solidFill>
                  <a:srgbClr val="FF0000"/>
                </a:solidFill>
                <a:latin typeface="Roboto"/>
                <a:ea typeface="Roboto"/>
                <a:cs typeface="Roboto"/>
                <a:sym typeface="Roboto"/>
              </a:rPr>
              <a:t>MODELO</a:t>
            </a:r>
            <a:endParaRPr b="1" sz="1200">
              <a:solidFill>
                <a:srgbClr val="FF0000"/>
              </a:solidFill>
              <a:latin typeface="Roboto"/>
              <a:ea typeface="Roboto"/>
              <a:cs typeface="Roboto"/>
              <a:sym typeface="Roboto"/>
            </a:endParaRPr>
          </a:p>
        </p:txBody>
      </p:sp>
      <p:sp>
        <p:nvSpPr>
          <p:cNvPr id="142" name="Google Shape;142;p22"/>
          <p:cNvSpPr txBox="1"/>
          <p:nvPr/>
        </p:nvSpPr>
        <p:spPr>
          <a:xfrm>
            <a:off x="6364725" y="2623200"/>
            <a:ext cx="696300" cy="258300"/>
          </a:xfrm>
          <a:prstGeom prst="rect">
            <a:avLst/>
          </a:prstGeom>
          <a:solidFill>
            <a:srgbClr val="FFFFFF"/>
          </a:solidFill>
          <a:ln cap="flat" cmpd="sng" w="9525">
            <a:solidFill>
              <a:srgbClr val="00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 sz="1200">
                <a:solidFill>
                  <a:srgbClr val="00FFFF"/>
                </a:solidFill>
                <a:latin typeface="Roboto"/>
                <a:ea typeface="Roboto"/>
                <a:cs typeface="Roboto"/>
                <a:sym typeface="Roboto"/>
              </a:rPr>
              <a:t>RUTAS</a:t>
            </a:r>
            <a:endParaRPr b="1" sz="1200">
              <a:solidFill>
                <a:srgbClr val="00FFFF"/>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3"/>
          <p:cNvSpPr txBox="1"/>
          <p:nvPr>
            <p:ph type="title"/>
          </p:nvPr>
        </p:nvSpPr>
        <p:spPr>
          <a:xfrm>
            <a:off x="1285775" y="183625"/>
            <a:ext cx="83223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Conexión</a:t>
            </a:r>
            <a:r>
              <a:rPr lang="es"/>
              <a:t> con La </a:t>
            </a:r>
            <a:r>
              <a:rPr lang="es">
                <a:solidFill>
                  <a:srgbClr val="000000"/>
                </a:solidFill>
              </a:rPr>
              <a:t>Base De Datos</a:t>
            </a:r>
            <a:endParaRPr>
              <a:solidFill>
                <a:srgbClr val="000000"/>
              </a:solidFill>
            </a:endParaRPr>
          </a:p>
        </p:txBody>
      </p:sp>
      <p:pic>
        <p:nvPicPr>
          <p:cNvPr id="148" name="Google Shape;148;p23"/>
          <p:cNvPicPr preferRelativeResize="0"/>
          <p:nvPr/>
        </p:nvPicPr>
        <p:blipFill>
          <a:blip r:embed="rId3">
            <a:alphaModFix/>
          </a:blip>
          <a:stretch>
            <a:fillRect/>
          </a:stretch>
        </p:blipFill>
        <p:spPr>
          <a:xfrm>
            <a:off x="3407150" y="707250"/>
            <a:ext cx="5215351" cy="3346650"/>
          </a:xfrm>
          <a:prstGeom prst="rect">
            <a:avLst/>
          </a:prstGeom>
          <a:noFill/>
          <a:ln cap="flat" cmpd="sng" w="19050">
            <a:solidFill>
              <a:srgbClr val="FFFFFF"/>
            </a:solidFill>
            <a:prstDash val="solid"/>
            <a:round/>
            <a:headEnd len="sm" w="sm" type="none"/>
            <a:tailEnd len="sm" w="sm" type="none"/>
          </a:ln>
        </p:spPr>
      </p:pic>
      <p:pic>
        <p:nvPicPr>
          <p:cNvPr id="149" name="Google Shape;149;p23"/>
          <p:cNvPicPr preferRelativeResize="0"/>
          <p:nvPr/>
        </p:nvPicPr>
        <p:blipFill>
          <a:blip r:embed="rId4">
            <a:alphaModFix/>
          </a:blip>
          <a:stretch>
            <a:fillRect/>
          </a:stretch>
        </p:blipFill>
        <p:spPr>
          <a:xfrm>
            <a:off x="3407150" y="4219450"/>
            <a:ext cx="4344400" cy="718575"/>
          </a:xfrm>
          <a:prstGeom prst="rect">
            <a:avLst/>
          </a:prstGeom>
          <a:noFill/>
          <a:ln cap="flat" cmpd="sng" w="19050">
            <a:solidFill>
              <a:srgbClr val="FFFFFF"/>
            </a:solidFill>
            <a:prstDash val="solid"/>
            <a:round/>
            <a:headEnd len="sm" w="sm" type="none"/>
            <a:tailEnd len="sm" w="sm" type="none"/>
          </a:ln>
        </p:spPr>
      </p:pic>
      <p:pic>
        <p:nvPicPr>
          <p:cNvPr id="150" name="Google Shape;150;p23"/>
          <p:cNvPicPr preferRelativeResize="0"/>
          <p:nvPr/>
        </p:nvPicPr>
        <p:blipFill>
          <a:blip r:embed="rId5">
            <a:alphaModFix/>
          </a:blip>
          <a:stretch>
            <a:fillRect/>
          </a:stretch>
        </p:blipFill>
        <p:spPr>
          <a:xfrm>
            <a:off x="292376" y="857250"/>
            <a:ext cx="2028825" cy="1714500"/>
          </a:xfrm>
          <a:prstGeom prst="rect">
            <a:avLst/>
          </a:prstGeom>
          <a:noFill/>
          <a:ln>
            <a:noFill/>
          </a:ln>
        </p:spPr>
      </p:pic>
      <p:cxnSp>
        <p:nvCxnSpPr>
          <p:cNvPr id="151" name="Google Shape;151;p23"/>
          <p:cNvCxnSpPr>
            <a:endCxn id="150" idx="2"/>
          </p:cNvCxnSpPr>
          <p:nvPr/>
        </p:nvCxnSpPr>
        <p:spPr>
          <a:xfrm rot="10800000">
            <a:off x="1306788" y="2571750"/>
            <a:ext cx="2012100" cy="2018100"/>
          </a:xfrm>
          <a:prstGeom prst="straightConnector1">
            <a:avLst/>
          </a:prstGeom>
          <a:noFill/>
          <a:ln cap="flat" cmpd="sng" w="38100">
            <a:solidFill>
              <a:srgbClr val="FF9900"/>
            </a:solidFill>
            <a:prstDash val="solid"/>
            <a:round/>
            <a:headEnd len="med" w="med" type="none"/>
            <a:tailEnd len="med" w="med" type="triangle"/>
          </a:ln>
        </p:spPr>
      </p:cxnSp>
      <p:sp>
        <p:nvSpPr>
          <p:cNvPr id="152" name="Google Shape;152;p23"/>
          <p:cNvSpPr/>
          <p:nvPr/>
        </p:nvSpPr>
        <p:spPr>
          <a:xfrm>
            <a:off x="364250" y="2362025"/>
            <a:ext cx="1291200" cy="209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4"/>
          <p:cNvSpPr txBox="1"/>
          <p:nvPr>
            <p:ph type="title"/>
          </p:nvPr>
        </p:nvSpPr>
        <p:spPr>
          <a:xfrm>
            <a:off x="3332250" y="62850"/>
            <a:ext cx="2098200" cy="74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Cons</a:t>
            </a:r>
            <a:r>
              <a:rPr lang="es">
                <a:highlight>
                  <a:schemeClr val="dk1"/>
                </a:highlight>
              </a:rPr>
              <a:t>ultas</a:t>
            </a:r>
            <a:endParaRPr>
              <a:solidFill>
                <a:srgbClr val="000000"/>
              </a:solidFill>
              <a:highlight>
                <a:schemeClr val="dk1"/>
              </a:highlight>
            </a:endParaRPr>
          </a:p>
        </p:txBody>
      </p:sp>
      <p:pic>
        <p:nvPicPr>
          <p:cNvPr id="158" name="Google Shape;158;p24"/>
          <p:cNvPicPr preferRelativeResize="0"/>
          <p:nvPr/>
        </p:nvPicPr>
        <p:blipFill>
          <a:blip r:embed="rId3">
            <a:alphaModFix/>
          </a:blip>
          <a:stretch>
            <a:fillRect/>
          </a:stretch>
        </p:blipFill>
        <p:spPr>
          <a:xfrm>
            <a:off x="548050" y="858700"/>
            <a:ext cx="1866900" cy="1257300"/>
          </a:xfrm>
          <a:prstGeom prst="rect">
            <a:avLst/>
          </a:prstGeom>
          <a:noFill/>
          <a:ln cap="flat" cmpd="sng" w="9525">
            <a:solidFill>
              <a:srgbClr val="FFFFFF"/>
            </a:solidFill>
            <a:prstDash val="solid"/>
            <a:round/>
            <a:headEnd len="sm" w="sm" type="none"/>
            <a:tailEnd len="sm" w="sm" type="none"/>
          </a:ln>
        </p:spPr>
      </p:pic>
      <p:pic>
        <p:nvPicPr>
          <p:cNvPr id="159" name="Google Shape;159;p24"/>
          <p:cNvPicPr preferRelativeResize="0"/>
          <p:nvPr/>
        </p:nvPicPr>
        <p:blipFill>
          <a:blip r:embed="rId4">
            <a:alphaModFix/>
          </a:blip>
          <a:stretch>
            <a:fillRect/>
          </a:stretch>
        </p:blipFill>
        <p:spPr>
          <a:xfrm>
            <a:off x="548049" y="2326850"/>
            <a:ext cx="2408200" cy="371475"/>
          </a:xfrm>
          <a:prstGeom prst="rect">
            <a:avLst/>
          </a:prstGeom>
          <a:noFill/>
          <a:ln cap="flat" cmpd="sng" w="9525">
            <a:solidFill>
              <a:schemeClr val="dk2"/>
            </a:solidFill>
            <a:prstDash val="solid"/>
            <a:round/>
            <a:headEnd len="sm" w="sm" type="none"/>
            <a:tailEnd len="sm" w="sm" type="none"/>
          </a:ln>
        </p:spPr>
      </p:pic>
      <p:pic>
        <p:nvPicPr>
          <p:cNvPr id="160" name="Google Shape;160;p24"/>
          <p:cNvPicPr preferRelativeResize="0"/>
          <p:nvPr/>
        </p:nvPicPr>
        <p:blipFill>
          <a:blip r:embed="rId5">
            <a:alphaModFix/>
          </a:blip>
          <a:stretch>
            <a:fillRect/>
          </a:stretch>
        </p:blipFill>
        <p:spPr>
          <a:xfrm>
            <a:off x="4622563" y="708325"/>
            <a:ext cx="4013692" cy="3608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5"/>
          <p:cNvSpPr txBox="1"/>
          <p:nvPr/>
        </p:nvSpPr>
        <p:spPr>
          <a:xfrm>
            <a:off x="2475150" y="100875"/>
            <a:ext cx="4193700" cy="620400"/>
          </a:xfrm>
          <a:prstGeom prst="rect">
            <a:avLst/>
          </a:prstGeom>
          <a:solidFill>
            <a:srgbClr val="00FF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500">
                <a:latin typeface="Calibri"/>
                <a:ea typeface="Calibri"/>
                <a:cs typeface="Calibri"/>
                <a:sym typeface="Calibri"/>
              </a:rPr>
              <a:t>COMPRADOR consulta sus ventas y tickets realizadas por el mismo usuario</a:t>
            </a:r>
            <a:r>
              <a:rPr b="1" lang="es" sz="1500">
                <a:latin typeface="Calibri"/>
                <a:ea typeface="Calibri"/>
                <a:cs typeface="Calibri"/>
                <a:sym typeface="Calibri"/>
              </a:rPr>
              <a:t> (</a:t>
            </a:r>
            <a:r>
              <a:rPr b="1" lang="es" sz="1500">
                <a:solidFill>
                  <a:srgbClr val="FF0000"/>
                </a:solidFill>
                <a:latin typeface="Calibri"/>
                <a:ea typeface="Calibri"/>
                <a:cs typeface="Calibri"/>
                <a:sym typeface="Calibri"/>
              </a:rPr>
              <a:t>SELECT</a:t>
            </a:r>
            <a:r>
              <a:rPr b="1" lang="es" sz="1500">
                <a:latin typeface="Calibri"/>
                <a:ea typeface="Calibri"/>
                <a:cs typeface="Calibri"/>
                <a:sym typeface="Calibri"/>
              </a:rPr>
              <a:t>) </a:t>
            </a:r>
            <a:endParaRPr b="1" sz="1800"/>
          </a:p>
        </p:txBody>
      </p:sp>
      <p:sp>
        <p:nvSpPr>
          <p:cNvPr id="166" name="Google Shape;166;p25"/>
          <p:cNvSpPr txBox="1"/>
          <p:nvPr/>
        </p:nvSpPr>
        <p:spPr>
          <a:xfrm>
            <a:off x="199750" y="1038675"/>
            <a:ext cx="4014900" cy="1886100"/>
          </a:xfrm>
          <a:prstGeom prst="rect">
            <a:avLst/>
          </a:prstGeom>
          <a:solidFill>
            <a:srgbClr val="FFFFFF"/>
          </a:solidFill>
          <a:ln cap="flat" cmpd="sng" w="28575">
            <a:solidFill>
              <a:srgbClr val="FFFF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Roboto"/>
                <a:ea typeface="Roboto"/>
                <a:cs typeface="Roboto"/>
                <a:sym typeface="Roboto"/>
              </a:rPr>
              <a:t>SELEC</a:t>
            </a:r>
            <a:r>
              <a:rPr b="1" lang="es">
                <a:latin typeface="Roboto"/>
                <a:ea typeface="Roboto"/>
                <a:cs typeface="Roboto"/>
                <a:sym typeface="Roboto"/>
              </a:rPr>
              <a:t>T</a:t>
            </a:r>
            <a:r>
              <a:rPr lang="es">
                <a:latin typeface="Roboto"/>
                <a:ea typeface="Roboto"/>
                <a:cs typeface="Roboto"/>
                <a:sym typeface="Roboto"/>
              </a:rPr>
              <a:t> </a:t>
            </a:r>
            <a:r>
              <a:rPr b="1" lang="es">
                <a:solidFill>
                  <a:srgbClr val="9900FF"/>
                </a:solidFill>
                <a:latin typeface="Roboto"/>
                <a:ea typeface="Roboto"/>
                <a:cs typeface="Roboto"/>
                <a:sym typeface="Roboto"/>
              </a:rPr>
              <a:t>tv</a:t>
            </a:r>
            <a:r>
              <a:rPr lang="es">
                <a:latin typeface="Roboto"/>
                <a:ea typeface="Roboto"/>
                <a:cs typeface="Roboto"/>
                <a:sym typeface="Roboto"/>
              </a:rPr>
              <a:t>.id_ticket, </a:t>
            </a:r>
            <a:r>
              <a:rPr b="1" lang="es">
                <a:solidFill>
                  <a:srgbClr val="FF9900"/>
                </a:solidFill>
                <a:latin typeface="Roboto"/>
                <a:ea typeface="Roboto"/>
                <a:cs typeface="Roboto"/>
                <a:sym typeface="Roboto"/>
              </a:rPr>
              <a:t>v</a:t>
            </a:r>
            <a:r>
              <a:rPr lang="es">
                <a:latin typeface="Roboto"/>
                <a:ea typeface="Roboto"/>
                <a:cs typeface="Roboto"/>
                <a:sym typeface="Roboto"/>
              </a:rPr>
              <a:t>.fecha </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FROM</a:t>
            </a:r>
            <a:r>
              <a:rPr lang="es">
                <a:latin typeface="Roboto"/>
                <a:ea typeface="Roboto"/>
                <a:cs typeface="Roboto"/>
                <a:sym typeface="Roboto"/>
              </a:rPr>
              <a:t> ticket_venta as </a:t>
            </a:r>
            <a:r>
              <a:rPr b="1" lang="es">
                <a:solidFill>
                  <a:srgbClr val="9900FF"/>
                </a:solidFill>
                <a:latin typeface="Roboto"/>
                <a:ea typeface="Roboto"/>
                <a:cs typeface="Roboto"/>
                <a:sym typeface="Roboto"/>
              </a:rPr>
              <a:t>tv</a:t>
            </a:r>
            <a:r>
              <a:rPr lang="es">
                <a:latin typeface="Roboto"/>
                <a:ea typeface="Roboto"/>
                <a:cs typeface="Roboto"/>
                <a:sym typeface="Roboto"/>
              </a:rPr>
              <a:t> INNER JOIN venta as </a:t>
            </a:r>
            <a:r>
              <a:rPr b="1" lang="es">
                <a:solidFill>
                  <a:srgbClr val="FF9900"/>
                </a:solidFill>
                <a:latin typeface="Roboto"/>
                <a:ea typeface="Roboto"/>
                <a:cs typeface="Roboto"/>
                <a:sym typeface="Roboto"/>
              </a:rPr>
              <a:t>v</a:t>
            </a:r>
            <a:r>
              <a:rPr lang="es">
                <a:latin typeface="Roboto"/>
                <a:ea typeface="Roboto"/>
                <a:cs typeface="Roboto"/>
                <a:sym typeface="Roboto"/>
              </a:rPr>
              <a:t> </a:t>
            </a:r>
            <a:r>
              <a:rPr b="1" lang="es">
                <a:latin typeface="Roboto"/>
                <a:ea typeface="Roboto"/>
                <a:cs typeface="Roboto"/>
                <a:sym typeface="Roboto"/>
              </a:rPr>
              <a:t>ON</a:t>
            </a:r>
            <a:r>
              <a:rPr lang="es">
                <a:latin typeface="Roboto"/>
                <a:ea typeface="Roboto"/>
                <a:cs typeface="Roboto"/>
                <a:sym typeface="Roboto"/>
              </a:rPr>
              <a:t> </a:t>
            </a:r>
            <a:r>
              <a:rPr b="1" lang="es">
                <a:solidFill>
                  <a:srgbClr val="9900FF"/>
                </a:solidFill>
                <a:latin typeface="Roboto"/>
                <a:ea typeface="Roboto"/>
                <a:cs typeface="Roboto"/>
                <a:sym typeface="Roboto"/>
              </a:rPr>
              <a:t>tv</a:t>
            </a:r>
            <a:r>
              <a:rPr lang="es">
                <a:latin typeface="Roboto"/>
                <a:ea typeface="Roboto"/>
                <a:cs typeface="Roboto"/>
                <a:sym typeface="Roboto"/>
              </a:rPr>
              <a:t>.id_venta = </a:t>
            </a:r>
            <a:r>
              <a:rPr b="1" lang="es">
                <a:solidFill>
                  <a:srgbClr val="FF9900"/>
                </a:solidFill>
                <a:latin typeface="Roboto"/>
                <a:ea typeface="Roboto"/>
                <a:cs typeface="Roboto"/>
                <a:sym typeface="Roboto"/>
              </a:rPr>
              <a:t>v</a:t>
            </a:r>
            <a:r>
              <a:rPr lang="es">
                <a:latin typeface="Roboto"/>
                <a:ea typeface="Roboto"/>
                <a:cs typeface="Roboto"/>
                <a:sym typeface="Roboto"/>
              </a:rPr>
              <a:t>.id_venta </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WHERE</a:t>
            </a:r>
            <a:r>
              <a:rPr lang="es">
                <a:latin typeface="Roboto"/>
                <a:ea typeface="Roboto"/>
                <a:cs typeface="Roboto"/>
                <a:sym typeface="Roboto"/>
              </a:rPr>
              <a:t> </a:t>
            </a:r>
            <a:r>
              <a:rPr b="1" lang="es">
                <a:solidFill>
                  <a:srgbClr val="FF9900"/>
                </a:solidFill>
                <a:latin typeface="Roboto"/>
                <a:ea typeface="Roboto"/>
                <a:cs typeface="Roboto"/>
                <a:sym typeface="Roboto"/>
              </a:rPr>
              <a:t>v</a:t>
            </a:r>
            <a:r>
              <a:rPr lang="es">
                <a:latin typeface="Roboto"/>
                <a:ea typeface="Roboto"/>
                <a:cs typeface="Roboto"/>
                <a:sym typeface="Roboto"/>
              </a:rPr>
              <a:t>.fecha = "2020-08-16";</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ctr">
              <a:spcBef>
                <a:spcPts val="0"/>
              </a:spcBef>
              <a:spcAft>
                <a:spcPts val="0"/>
              </a:spcAft>
              <a:buNone/>
            </a:pPr>
            <a:r>
              <a:rPr b="1" lang="es">
                <a:highlight>
                  <a:srgbClr val="FF0000"/>
                </a:highlight>
                <a:latin typeface="Roboto"/>
                <a:ea typeface="Roboto"/>
                <a:cs typeface="Roboto"/>
                <a:sym typeface="Roboto"/>
              </a:rPr>
              <a:t>TICKET_VENTA</a:t>
            </a:r>
            <a:r>
              <a:rPr b="1" lang="es">
                <a:highlight>
                  <a:srgbClr val="FF0000"/>
                </a:highlight>
                <a:latin typeface="Roboto"/>
                <a:ea typeface="Roboto"/>
                <a:cs typeface="Roboto"/>
                <a:sym typeface="Roboto"/>
              </a:rPr>
              <a:t> - VENTA</a:t>
            </a:r>
            <a:endParaRPr b="1">
              <a:highlight>
                <a:srgbClr val="FF0000"/>
              </a:highlight>
              <a:latin typeface="Roboto"/>
              <a:ea typeface="Roboto"/>
              <a:cs typeface="Roboto"/>
              <a:sym typeface="Roboto"/>
            </a:endParaRPr>
          </a:p>
        </p:txBody>
      </p:sp>
      <p:pic>
        <p:nvPicPr>
          <p:cNvPr id="167" name="Google Shape;167;p25"/>
          <p:cNvPicPr preferRelativeResize="0"/>
          <p:nvPr/>
        </p:nvPicPr>
        <p:blipFill>
          <a:blip r:embed="rId3">
            <a:alphaModFix/>
          </a:blip>
          <a:stretch>
            <a:fillRect/>
          </a:stretch>
        </p:blipFill>
        <p:spPr>
          <a:xfrm>
            <a:off x="4624300" y="1058588"/>
            <a:ext cx="4554749" cy="1886223"/>
          </a:xfrm>
          <a:prstGeom prst="rect">
            <a:avLst/>
          </a:prstGeom>
          <a:noFill/>
          <a:ln cap="flat" cmpd="sng" w="28575">
            <a:solidFill>
              <a:srgbClr val="FFFF00"/>
            </a:solidFill>
            <a:prstDash val="solid"/>
            <a:round/>
            <a:headEnd len="sm" w="sm" type="none"/>
            <a:tailEnd len="sm" w="sm" type="none"/>
          </a:ln>
        </p:spPr>
      </p:pic>
      <p:cxnSp>
        <p:nvCxnSpPr>
          <p:cNvPr id="168" name="Google Shape;168;p25"/>
          <p:cNvCxnSpPr/>
          <p:nvPr/>
        </p:nvCxnSpPr>
        <p:spPr>
          <a:xfrm>
            <a:off x="5780025" y="1558025"/>
            <a:ext cx="3449700" cy="9900"/>
          </a:xfrm>
          <a:prstGeom prst="straightConnector1">
            <a:avLst/>
          </a:prstGeom>
          <a:noFill/>
          <a:ln cap="flat" cmpd="sng" w="28575">
            <a:solidFill>
              <a:srgbClr val="FF0000"/>
            </a:solidFill>
            <a:prstDash val="solid"/>
            <a:round/>
            <a:headEnd len="med" w="med" type="none"/>
            <a:tailEnd len="med" w="med" type="none"/>
          </a:ln>
        </p:spPr>
      </p:cxnSp>
      <p:pic>
        <p:nvPicPr>
          <p:cNvPr id="169" name="Google Shape;169;p25"/>
          <p:cNvPicPr preferRelativeResize="0"/>
          <p:nvPr/>
        </p:nvPicPr>
        <p:blipFill>
          <a:blip r:embed="rId4">
            <a:alphaModFix/>
          </a:blip>
          <a:stretch>
            <a:fillRect/>
          </a:stretch>
        </p:blipFill>
        <p:spPr>
          <a:xfrm>
            <a:off x="204925" y="4491700"/>
            <a:ext cx="8947826" cy="279900"/>
          </a:xfrm>
          <a:prstGeom prst="rect">
            <a:avLst/>
          </a:prstGeom>
          <a:noFill/>
          <a:ln cap="flat" cmpd="sng" w="28575">
            <a:solidFill>
              <a:srgbClr val="FFFF00"/>
            </a:solidFill>
            <a:prstDash val="solid"/>
            <a:round/>
            <a:headEnd len="sm" w="sm" type="none"/>
            <a:tailEnd len="sm" w="sm" type="none"/>
          </a:ln>
        </p:spPr>
      </p:pic>
      <p:pic>
        <p:nvPicPr>
          <p:cNvPr id="170" name="Google Shape;170;p25"/>
          <p:cNvPicPr preferRelativeResize="0"/>
          <p:nvPr/>
        </p:nvPicPr>
        <p:blipFill>
          <a:blip r:embed="rId5">
            <a:alphaModFix/>
          </a:blip>
          <a:stretch>
            <a:fillRect/>
          </a:stretch>
        </p:blipFill>
        <p:spPr>
          <a:xfrm>
            <a:off x="2611962" y="3282125"/>
            <a:ext cx="4133775" cy="454261"/>
          </a:xfrm>
          <a:prstGeom prst="rect">
            <a:avLst/>
          </a:prstGeom>
          <a:noFill/>
          <a:ln cap="flat" cmpd="sng" w="28575">
            <a:solidFill>
              <a:srgbClr val="FFFF00"/>
            </a:solidFill>
            <a:prstDash val="solid"/>
            <a:round/>
            <a:headEnd len="sm" w="sm" type="none"/>
            <a:tailEnd len="sm" w="sm" type="none"/>
          </a:ln>
        </p:spPr>
      </p:pic>
      <p:cxnSp>
        <p:nvCxnSpPr>
          <p:cNvPr id="171" name="Google Shape;171;p25"/>
          <p:cNvCxnSpPr/>
          <p:nvPr/>
        </p:nvCxnSpPr>
        <p:spPr>
          <a:xfrm flipH="1">
            <a:off x="4569150" y="3800049"/>
            <a:ext cx="5700" cy="548100"/>
          </a:xfrm>
          <a:prstGeom prst="straightConnector1">
            <a:avLst/>
          </a:prstGeom>
          <a:noFill/>
          <a:ln cap="flat" cmpd="sng" w="28575">
            <a:solidFill>
              <a:srgbClr val="9900FF"/>
            </a:solidFill>
            <a:prstDash val="solid"/>
            <a:round/>
            <a:headEnd len="med" w="med" type="none"/>
            <a:tailEnd len="med" w="med" type="triangle"/>
          </a:ln>
        </p:spPr>
      </p:cxnSp>
      <p:cxnSp>
        <p:nvCxnSpPr>
          <p:cNvPr id="172" name="Google Shape;172;p25"/>
          <p:cNvCxnSpPr/>
          <p:nvPr/>
        </p:nvCxnSpPr>
        <p:spPr>
          <a:xfrm flipH="1" rot="10800000">
            <a:off x="4264600" y="1148425"/>
            <a:ext cx="359700" cy="20100"/>
          </a:xfrm>
          <a:prstGeom prst="straightConnector1">
            <a:avLst/>
          </a:prstGeom>
          <a:noFill/>
          <a:ln cap="flat" cmpd="sng" w="38100">
            <a:solidFill>
              <a:srgbClr val="FF0000"/>
            </a:solidFill>
            <a:prstDash val="solid"/>
            <a:round/>
            <a:headEnd len="med" w="med" type="none"/>
            <a:tailEnd len="med" w="med" type="triangle"/>
          </a:ln>
        </p:spPr>
      </p:cxnSp>
      <p:cxnSp>
        <p:nvCxnSpPr>
          <p:cNvPr id="173" name="Google Shape;173;p25"/>
          <p:cNvCxnSpPr/>
          <p:nvPr/>
        </p:nvCxnSpPr>
        <p:spPr>
          <a:xfrm flipH="1">
            <a:off x="4264600" y="1148425"/>
            <a:ext cx="9900" cy="210720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6"/>
          <p:cNvSpPr txBox="1"/>
          <p:nvPr/>
        </p:nvSpPr>
        <p:spPr>
          <a:xfrm>
            <a:off x="2475150" y="188675"/>
            <a:ext cx="4193700" cy="620400"/>
          </a:xfrm>
          <a:prstGeom prst="rect">
            <a:avLst/>
          </a:prstGeom>
          <a:solidFill>
            <a:srgbClr val="00FF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500">
                <a:latin typeface="Calibri"/>
                <a:ea typeface="Calibri"/>
                <a:cs typeface="Calibri"/>
                <a:sym typeface="Calibri"/>
              </a:rPr>
              <a:t>ADMINISTRADOR consulta los tickets comprado en una fecha específica</a:t>
            </a:r>
            <a:r>
              <a:rPr b="1" lang="es" sz="1500">
                <a:latin typeface="Calibri"/>
                <a:ea typeface="Calibri"/>
                <a:cs typeface="Calibri"/>
                <a:sym typeface="Calibri"/>
              </a:rPr>
              <a:t> (</a:t>
            </a:r>
            <a:r>
              <a:rPr b="1" lang="es" sz="1500">
                <a:solidFill>
                  <a:srgbClr val="FF0000"/>
                </a:solidFill>
                <a:latin typeface="Calibri"/>
                <a:ea typeface="Calibri"/>
                <a:cs typeface="Calibri"/>
                <a:sym typeface="Calibri"/>
              </a:rPr>
              <a:t>SELECT</a:t>
            </a:r>
            <a:r>
              <a:rPr b="1" lang="es" sz="1500">
                <a:latin typeface="Calibri"/>
                <a:ea typeface="Calibri"/>
                <a:cs typeface="Calibri"/>
                <a:sym typeface="Calibri"/>
              </a:rPr>
              <a:t>) </a:t>
            </a:r>
            <a:endParaRPr b="1" sz="1800"/>
          </a:p>
        </p:txBody>
      </p:sp>
      <p:sp>
        <p:nvSpPr>
          <p:cNvPr id="179" name="Google Shape;179;p26"/>
          <p:cNvSpPr txBox="1"/>
          <p:nvPr/>
        </p:nvSpPr>
        <p:spPr>
          <a:xfrm>
            <a:off x="90750" y="1038675"/>
            <a:ext cx="3264900" cy="1886100"/>
          </a:xfrm>
          <a:prstGeom prst="rect">
            <a:avLst/>
          </a:prstGeom>
          <a:solidFill>
            <a:srgbClr val="FFFFFF"/>
          </a:solidFill>
          <a:ln cap="flat" cmpd="sng" w="28575">
            <a:solidFill>
              <a:srgbClr val="00FF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Roboto"/>
                <a:ea typeface="Roboto"/>
                <a:cs typeface="Roboto"/>
                <a:sym typeface="Roboto"/>
              </a:rPr>
              <a:t>SELECT</a:t>
            </a:r>
            <a:r>
              <a:rPr lang="es">
                <a:latin typeface="Roboto"/>
                <a:ea typeface="Roboto"/>
                <a:cs typeface="Roboto"/>
                <a:sym typeface="Roboto"/>
              </a:rPr>
              <a:t> </a:t>
            </a:r>
            <a:r>
              <a:rPr b="1" lang="es">
                <a:solidFill>
                  <a:srgbClr val="FF0000"/>
                </a:solidFill>
                <a:latin typeface="Roboto"/>
                <a:ea typeface="Roboto"/>
                <a:cs typeface="Roboto"/>
                <a:sym typeface="Roboto"/>
              </a:rPr>
              <a:t>tv</a:t>
            </a:r>
            <a:r>
              <a:rPr lang="es">
                <a:latin typeface="Roboto"/>
                <a:ea typeface="Roboto"/>
                <a:cs typeface="Roboto"/>
                <a:sym typeface="Roboto"/>
              </a:rPr>
              <a:t>.id_ticket, </a:t>
            </a:r>
            <a:r>
              <a:rPr b="1" lang="es">
                <a:solidFill>
                  <a:srgbClr val="9900FF"/>
                </a:solidFill>
                <a:latin typeface="Roboto"/>
                <a:ea typeface="Roboto"/>
                <a:cs typeface="Roboto"/>
                <a:sym typeface="Roboto"/>
              </a:rPr>
              <a:t>v</a:t>
            </a:r>
            <a:r>
              <a:rPr lang="es">
                <a:latin typeface="Roboto"/>
                <a:ea typeface="Roboto"/>
                <a:cs typeface="Roboto"/>
                <a:sym typeface="Roboto"/>
              </a:rPr>
              <a:t>.fecha </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FROM</a:t>
            </a:r>
            <a:r>
              <a:rPr lang="es">
                <a:latin typeface="Roboto"/>
                <a:ea typeface="Roboto"/>
                <a:cs typeface="Roboto"/>
                <a:sym typeface="Roboto"/>
              </a:rPr>
              <a:t> ticket_venta as </a:t>
            </a:r>
            <a:r>
              <a:rPr b="1" lang="es">
                <a:solidFill>
                  <a:srgbClr val="FF0000"/>
                </a:solidFill>
                <a:latin typeface="Roboto"/>
                <a:ea typeface="Roboto"/>
                <a:cs typeface="Roboto"/>
                <a:sym typeface="Roboto"/>
              </a:rPr>
              <a:t>tv</a:t>
            </a:r>
            <a:r>
              <a:rPr lang="es">
                <a:latin typeface="Roboto"/>
                <a:ea typeface="Roboto"/>
                <a:cs typeface="Roboto"/>
                <a:sym typeface="Roboto"/>
              </a:rPr>
              <a:t> </a:t>
            </a:r>
            <a:r>
              <a:rPr b="1" lang="es">
                <a:latin typeface="Roboto"/>
                <a:ea typeface="Roboto"/>
                <a:cs typeface="Roboto"/>
                <a:sym typeface="Roboto"/>
              </a:rPr>
              <a:t>INNER JOIN</a:t>
            </a:r>
            <a:r>
              <a:rPr lang="es">
                <a:latin typeface="Roboto"/>
                <a:ea typeface="Roboto"/>
                <a:cs typeface="Roboto"/>
                <a:sym typeface="Roboto"/>
              </a:rPr>
              <a:t> venta as </a:t>
            </a:r>
            <a:r>
              <a:rPr b="1" lang="es">
                <a:solidFill>
                  <a:srgbClr val="9900FF"/>
                </a:solidFill>
                <a:latin typeface="Roboto"/>
                <a:ea typeface="Roboto"/>
                <a:cs typeface="Roboto"/>
                <a:sym typeface="Roboto"/>
              </a:rPr>
              <a:t>v </a:t>
            </a:r>
            <a:endParaRPr b="1">
              <a:solidFill>
                <a:srgbClr val="9900FF"/>
              </a:solidFill>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ON</a:t>
            </a:r>
            <a:r>
              <a:rPr lang="es">
                <a:latin typeface="Roboto"/>
                <a:ea typeface="Roboto"/>
                <a:cs typeface="Roboto"/>
                <a:sym typeface="Roboto"/>
              </a:rPr>
              <a:t> </a:t>
            </a:r>
            <a:r>
              <a:rPr b="1" lang="es">
                <a:solidFill>
                  <a:srgbClr val="FF0000"/>
                </a:solidFill>
                <a:latin typeface="Roboto"/>
                <a:ea typeface="Roboto"/>
                <a:cs typeface="Roboto"/>
                <a:sym typeface="Roboto"/>
              </a:rPr>
              <a:t>tv</a:t>
            </a:r>
            <a:r>
              <a:rPr lang="es">
                <a:latin typeface="Roboto"/>
                <a:ea typeface="Roboto"/>
                <a:cs typeface="Roboto"/>
                <a:sym typeface="Roboto"/>
              </a:rPr>
              <a:t>.id_venta = </a:t>
            </a:r>
            <a:r>
              <a:rPr b="1" lang="es">
                <a:solidFill>
                  <a:srgbClr val="9900FF"/>
                </a:solidFill>
                <a:latin typeface="Roboto"/>
                <a:ea typeface="Roboto"/>
                <a:cs typeface="Roboto"/>
                <a:sym typeface="Roboto"/>
              </a:rPr>
              <a:t>v</a:t>
            </a:r>
            <a:r>
              <a:rPr lang="es">
                <a:latin typeface="Roboto"/>
                <a:ea typeface="Roboto"/>
                <a:cs typeface="Roboto"/>
                <a:sym typeface="Roboto"/>
              </a:rPr>
              <a:t>.id_venta </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WHERE</a:t>
            </a:r>
            <a:r>
              <a:rPr lang="es">
                <a:latin typeface="Roboto"/>
                <a:ea typeface="Roboto"/>
                <a:cs typeface="Roboto"/>
                <a:sym typeface="Roboto"/>
              </a:rPr>
              <a:t> </a:t>
            </a:r>
            <a:r>
              <a:rPr b="1" lang="es">
                <a:solidFill>
                  <a:srgbClr val="9900FF"/>
                </a:solidFill>
                <a:latin typeface="Roboto"/>
                <a:ea typeface="Roboto"/>
                <a:cs typeface="Roboto"/>
                <a:sym typeface="Roboto"/>
              </a:rPr>
              <a:t>v</a:t>
            </a:r>
            <a:r>
              <a:rPr lang="es">
                <a:latin typeface="Roboto"/>
                <a:ea typeface="Roboto"/>
                <a:cs typeface="Roboto"/>
                <a:sym typeface="Roboto"/>
              </a:rPr>
              <a:t>.fecha = “2020-08-16”;</a:t>
            </a:r>
            <a:endParaRPr>
              <a:latin typeface="Roboto"/>
              <a:ea typeface="Roboto"/>
              <a:cs typeface="Roboto"/>
              <a:sym typeface="Roboto"/>
            </a:endParaRPr>
          </a:p>
        </p:txBody>
      </p:sp>
      <p:pic>
        <p:nvPicPr>
          <p:cNvPr id="180" name="Google Shape;180;p26"/>
          <p:cNvPicPr preferRelativeResize="0"/>
          <p:nvPr/>
        </p:nvPicPr>
        <p:blipFill>
          <a:blip r:embed="rId3">
            <a:alphaModFix/>
          </a:blip>
          <a:stretch>
            <a:fillRect/>
          </a:stretch>
        </p:blipFill>
        <p:spPr>
          <a:xfrm>
            <a:off x="3578325" y="1038675"/>
            <a:ext cx="5510190" cy="1886100"/>
          </a:xfrm>
          <a:prstGeom prst="rect">
            <a:avLst/>
          </a:prstGeom>
          <a:noFill/>
          <a:ln cap="flat" cmpd="sng" w="28575">
            <a:solidFill>
              <a:srgbClr val="00FF00"/>
            </a:solidFill>
            <a:prstDash val="solid"/>
            <a:round/>
            <a:headEnd len="sm" w="sm" type="none"/>
            <a:tailEnd len="sm" w="sm" type="none"/>
          </a:ln>
        </p:spPr>
      </p:pic>
      <p:cxnSp>
        <p:nvCxnSpPr>
          <p:cNvPr id="181" name="Google Shape;181;p26"/>
          <p:cNvCxnSpPr/>
          <p:nvPr/>
        </p:nvCxnSpPr>
        <p:spPr>
          <a:xfrm>
            <a:off x="4961075" y="1408200"/>
            <a:ext cx="3977700" cy="20100"/>
          </a:xfrm>
          <a:prstGeom prst="straightConnector1">
            <a:avLst/>
          </a:prstGeom>
          <a:noFill/>
          <a:ln cap="flat" cmpd="sng" w="28575">
            <a:solidFill>
              <a:srgbClr val="FF0000"/>
            </a:solidFill>
            <a:prstDash val="solid"/>
            <a:round/>
            <a:headEnd len="med" w="med" type="none"/>
            <a:tailEnd len="med" w="med" type="none"/>
          </a:ln>
        </p:spPr>
      </p:cxnSp>
      <p:pic>
        <p:nvPicPr>
          <p:cNvPr id="182" name="Google Shape;182;p26"/>
          <p:cNvPicPr preferRelativeResize="0"/>
          <p:nvPr/>
        </p:nvPicPr>
        <p:blipFill>
          <a:blip r:embed="rId4">
            <a:alphaModFix/>
          </a:blip>
          <a:stretch>
            <a:fillRect/>
          </a:stretch>
        </p:blipFill>
        <p:spPr>
          <a:xfrm>
            <a:off x="1930150" y="3312475"/>
            <a:ext cx="4591050" cy="485775"/>
          </a:xfrm>
          <a:prstGeom prst="rect">
            <a:avLst/>
          </a:prstGeom>
          <a:noFill/>
          <a:ln cap="flat" cmpd="sng" w="28575">
            <a:solidFill>
              <a:srgbClr val="00FF00"/>
            </a:solidFill>
            <a:prstDash val="solid"/>
            <a:round/>
            <a:headEnd len="sm" w="sm" type="none"/>
            <a:tailEnd len="sm" w="sm" type="none"/>
          </a:ln>
        </p:spPr>
      </p:pic>
      <p:pic>
        <p:nvPicPr>
          <p:cNvPr id="183" name="Google Shape;183;p26"/>
          <p:cNvPicPr preferRelativeResize="0"/>
          <p:nvPr/>
        </p:nvPicPr>
        <p:blipFill>
          <a:blip r:embed="rId5">
            <a:alphaModFix/>
          </a:blip>
          <a:stretch>
            <a:fillRect/>
          </a:stretch>
        </p:blipFill>
        <p:spPr>
          <a:xfrm>
            <a:off x="152400" y="4324487"/>
            <a:ext cx="8839199" cy="643591"/>
          </a:xfrm>
          <a:prstGeom prst="rect">
            <a:avLst/>
          </a:prstGeom>
          <a:noFill/>
          <a:ln cap="flat" cmpd="sng" w="28575">
            <a:solidFill>
              <a:srgbClr val="00FF00"/>
            </a:solidFill>
            <a:prstDash val="solid"/>
            <a:round/>
            <a:headEnd len="sm" w="sm" type="none"/>
            <a:tailEnd len="sm" w="sm" type="none"/>
          </a:ln>
        </p:spPr>
      </p:pic>
      <p:cxnSp>
        <p:nvCxnSpPr>
          <p:cNvPr id="184" name="Google Shape;184;p26"/>
          <p:cNvCxnSpPr/>
          <p:nvPr/>
        </p:nvCxnSpPr>
        <p:spPr>
          <a:xfrm flipH="1">
            <a:off x="4574400" y="3895075"/>
            <a:ext cx="19800" cy="399600"/>
          </a:xfrm>
          <a:prstGeom prst="straightConnector1">
            <a:avLst/>
          </a:prstGeom>
          <a:noFill/>
          <a:ln cap="flat" cmpd="sng" w="28575">
            <a:solidFill>
              <a:srgbClr val="9900FF"/>
            </a:solidFill>
            <a:prstDash val="solid"/>
            <a:round/>
            <a:headEnd len="med" w="med" type="none"/>
            <a:tailEnd len="med" w="med" type="triangle"/>
          </a:ln>
        </p:spPr>
      </p:cxnSp>
      <p:cxnSp>
        <p:nvCxnSpPr>
          <p:cNvPr id="185" name="Google Shape;185;p26"/>
          <p:cNvCxnSpPr/>
          <p:nvPr/>
        </p:nvCxnSpPr>
        <p:spPr>
          <a:xfrm flipH="1" rot="10800000">
            <a:off x="3225850" y="1138425"/>
            <a:ext cx="359700" cy="20100"/>
          </a:xfrm>
          <a:prstGeom prst="straightConnector1">
            <a:avLst/>
          </a:prstGeom>
          <a:noFill/>
          <a:ln cap="flat" cmpd="sng" w="38100">
            <a:solidFill>
              <a:srgbClr val="FF0000"/>
            </a:solidFill>
            <a:prstDash val="solid"/>
            <a:round/>
            <a:headEnd len="med" w="med" type="none"/>
            <a:tailEnd len="med" w="med" type="triangle"/>
          </a:ln>
        </p:spPr>
      </p:cxnSp>
      <p:cxnSp>
        <p:nvCxnSpPr>
          <p:cNvPr id="186" name="Google Shape;186;p26"/>
          <p:cNvCxnSpPr/>
          <p:nvPr/>
        </p:nvCxnSpPr>
        <p:spPr>
          <a:xfrm flipH="1">
            <a:off x="3215950" y="1138425"/>
            <a:ext cx="9900" cy="210720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7"/>
          <p:cNvSpPr txBox="1"/>
          <p:nvPr/>
        </p:nvSpPr>
        <p:spPr>
          <a:xfrm>
            <a:off x="2475150" y="188675"/>
            <a:ext cx="4193700" cy="390600"/>
          </a:xfrm>
          <a:prstGeom prst="rect">
            <a:avLst/>
          </a:prstGeom>
          <a:solidFill>
            <a:srgbClr val="FFFFFF"/>
          </a:solid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s" sz="1500">
                <a:latin typeface="Calibri"/>
                <a:ea typeface="Calibri"/>
                <a:cs typeface="Calibri"/>
                <a:sym typeface="Calibri"/>
              </a:rPr>
              <a:t>ADMINISTRADOR elimina eventos</a:t>
            </a:r>
            <a:r>
              <a:rPr b="1" lang="es" sz="1500">
                <a:latin typeface="Calibri"/>
                <a:ea typeface="Calibri"/>
                <a:cs typeface="Calibri"/>
                <a:sym typeface="Calibri"/>
              </a:rPr>
              <a:t> (</a:t>
            </a:r>
            <a:r>
              <a:rPr b="1" lang="es" sz="1500">
                <a:solidFill>
                  <a:srgbClr val="FF0000"/>
                </a:solidFill>
                <a:latin typeface="Calibri"/>
                <a:ea typeface="Calibri"/>
                <a:cs typeface="Calibri"/>
                <a:sym typeface="Calibri"/>
              </a:rPr>
              <a:t>DELETE</a:t>
            </a:r>
            <a:r>
              <a:rPr b="1" lang="es" sz="1500">
                <a:latin typeface="Calibri"/>
                <a:ea typeface="Calibri"/>
                <a:cs typeface="Calibri"/>
                <a:sym typeface="Calibri"/>
              </a:rPr>
              <a:t>) </a:t>
            </a:r>
            <a:endParaRPr b="1" sz="1800"/>
          </a:p>
        </p:txBody>
      </p:sp>
      <p:sp>
        <p:nvSpPr>
          <p:cNvPr id="192" name="Google Shape;192;p27"/>
          <p:cNvSpPr txBox="1"/>
          <p:nvPr/>
        </p:nvSpPr>
        <p:spPr>
          <a:xfrm>
            <a:off x="90750" y="1038675"/>
            <a:ext cx="3264900" cy="1727700"/>
          </a:xfrm>
          <a:prstGeom prst="rect">
            <a:avLst/>
          </a:prstGeom>
          <a:solidFill>
            <a:srgbClr val="FFFFFF"/>
          </a:solid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Roboto"/>
                <a:ea typeface="Roboto"/>
                <a:cs typeface="Roboto"/>
                <a:sym typeface="Roboto"/>
              </a:rPr>
              <a:t>DELETE </a:t>
            </a:r>
            <a:endParaRPr b="1">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FROM </a:t>
            </a:r>
            <a:r>
              <a:rPr lang="es">
                <a:latin typeface="Roboto"/>
                <a:ea typeface="Roboto"/>
                <a:cs typeface="Roboto"/>
                <a:sym typeface="Roboto"/>
              </a:rPr>
              <a:t>evento</a:t>
            </a:r>
            <a:r>
              <a:rPr b="1" lang="es">
                <a:latin typeface="Roboto"/>
                <a:ea typeface="Roboto"/>
                <a:cs typeface="Roboto"/>
                <a:sym typeface="Roboto"/>
              </a:rPr>
              <a:t> </a:t>
            </a:r>
            <a:endParaRPr b="1">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WHERE </a:t>
            </a:r>
            <a:r>
              <a:rPr lang="es">
                <a:latin typeface="Roboto"/>
                <a:ea typeface="Roboto"/>
                <a:cs typeface="Roboto"/>
                <a:sym typeface="Roboto"/>
              </a:rPr>
              <a:t>id_evento = ?;</a:t>
            </a:r>
            <a:endParaRPr>
              <a:latin typeface="Roboto"/>
              <a:ea typeface="Roboto"/>
              <a:cs typeface="Roboto"/>
              <a:sym typeface="Roboto"/>
            </a:endParaRPr>
          </a:p>
        </p:txBody>
      </p:sp>
      <p:pic>
        <p:nvPicPr>
          <p:cNvPr id="193" name="Google Shape;193;p27"/>
          <p:cNvPicPr preferRelativeResize="0"/>
          <p:nvPr/>
        </p:nvPicPr>
        <p:blipFill>
          <a:blip r:embed="rId3">
            <a:alphaModFix/>
          </a:blip>
          <a:stretch>
            <a:fillRect/>
          </a:stretch>
        </p:blipFill>
        <p:spPr>
          <a:xfrm>
            <a:off x="3781413" y="950025"/>
            <a:ext cx="5362575" cy="1905000"/>
          </a:xfrm>
          <a:prstGeom prst="rect">
            <a:avLst/>
          </a:prstGeom>
          <a:noFill/>
          <a:ln cap="flat" cmpd="sng" w="9525">
            <a:solidFill>
              <a:srgbClr val="FF00FF"/>
            </a:solidFill>
            <a:prstDash val="solid"/>
            <a:round/>
            <a:headEnd len="sm" w="sm" type="none"/>
            <a:tailEnd len="sm" w="sm" type="none"/>
          </a:ln>
        </p:spPr>
      </p:pic>
      <p:cxnSp>
        <p:nvCxnSpPr>
          <p:cNvPr id="194" name="Google Shape;194;p27"/>
          <p:cNvCxnSpPr/>
          <p:nvPr/>
        </p:nvCxnSpPr>
        <p:spPr>
          <a:xfrm>
            <a:off x="4961075" y="1538025"/>
            <a:ext cx="3977700" cy="20100"/>
          </a:xfrm>
          <a:prstGeom prst="straightConnector1">
            <a:avLst/>
          </a:prstGeom>
          <a:noFill/>
          <a:ln cap="flat" cmpd="sng" w="28575">
            <a:solidFill>
              <a:srgbClr val="FF0000"/>
            </a:solidFill>
            <a:prstDash val="solid"/>
            <a:round/>
            <a:headEnd len="med" w="med" type="none"/>
            <a:tailEnd len="med" w="med" type="none"/>
          </a:ln>
        </p:spPr>
      </p:cxnSp>
      <p:pic>
        <p:nvPicPr>
          <p:cNvPr id="195" name="Google Shape;195;p27"/>
          <p:cNvPicPr preferRelativeResize="0"/>
          <p:nvPr/>
        </p:nvPicPr>
        <p:blipFill>
          <a:blip r:embed="rId4">
            <a:alphaModFix/>
          </a:blip>
          <a:stretch>
            <a:fillRect/>
          </a:stretch>
        </p:blipFill>
        <p:spPr>
          <a:xfrm>
            <a:off x="0" y="3145874"/>
            <a:ext cx="4417895" cy="554962"/>
          </a:xfrm>
          <a:prstGeom prst="rect">
            <a:avLst/>
          </a:prstGeom>
          <a:noFill/>
          <a:ln cap="flat" cmpd="sng" w="9525">
            <a:solidFill>
              <a:srgbClr val="FF00FF"/>
            </a:solidFill>
            <a:prstDash val="solid"/>
            <a:round/>
            <a:headEnd len="sm" w="sm" type="none"/>
            <a:tailEnd len="sm" w="sm" type="none"/>
          </a:ln>
        </p:spPr>
      </p:pic>
      <p:pic>
        <p:nvPicPr>
          <p:cNvPr id="196" name="Google Shape;196;p27"/>
          <p:cNvPicPr preferRelativeResize="0"/>
          <p:nvPr/>
        </p:nvPicPr>
        <p:blipFill>
          <a:blip r:embed="rId5">
            <a:alphaModFix/>
          </a:blip>
          <a:stretch>
            <a:fillRect/>
          </a:stretch>
        </p:blipFill>
        <p:spPr>
          <a:xfrm>
            <a:off x="90749" y="3787775"/>
            <a:ext cx="4417900" cy="810329"/>
          </a:xfrm>
          <a:prstGeom prst="rect">
            <a:avLst/>
          </a:prstGeom>
          <a:noFill/>
          <a:ln cap="flat" cmpd="sng" w="9525">
            <a:solidFill>
              <a:srgbClr val="FF00FF"/>
            </a:solidFill>
            <a:prstDash val="solid"/>
            <a:round/>
            <a:headEnd len="sm" w="sm" type="none"/>
            <a:tailEnd len="sm" w="sm" type="none"/>
          </a:ln>
        </p:spPr>
      </p:pic>
      <p:pic>
        <p:nvPicPr>
          <p:cNvPr id="197" name="Google Shape;197;p27"/>
          <p:cNvPicPr preferRelativeResize="0"/>
          <p:nvPr/>
        </p:nvPicPr>
        <p:blipFill rotWithShape="1">
          <a:blip r:embed="rId6">
            <a:alphaModFix/>
          </a:blip>
          <a:srcRect b="0" l="0" r="3855" t="0"/>
          <a:stretch/>
        </p:blipFill>
        <p:spPr>
          <a:xfrm>
            <a:off x="5726300" y="2999600"/>
            <a:ext cx="2279775" cy="1983675"/>
          </a:xfrm>
          <a:prstGeom prst="rect">
            <a:avLst/>
          </a:prstGeom>
          <a:noFill/>
          <a:ln cap="flat" cmpd="sng" w="9525">
            <a:solidFill>
              <a:srgbClr val="FF00FF"/>
            </a:solidFill>
            <a:prstDash val="solid"/>
            <a:round/>
            <a:headEnd len="sm" w="sm" type="none"/>
            <a:tailEnd len="sm" w="sm" type="none"/>
          </a:ln>
        </p:spPr>
      </p:pic>
      <p:cxnSp>
        <p:nvCxnSpPr>
          <p:cNvPr id="198" name="Google Shape;198;p27"/>
          <p:cNvCxnSpPr/>
          <p:nvPr/>
        </p:nvCxnSpPr>
        <p:spPr>
          <a:xfrm flipH="1" rot="10800000">
            <a:off x="4572073" y="4084824"/>
            <a:ext cx="1090800" cy="8700"/>
          </a:xfrm>
          <a:prstGeom prst="straightConnector1">
            <a:avLst/>
          </a:prstGeom>
          <a:noFill/>
          <a:ln cap="flat" cmpd="sng" w="28575">
            <a:solidFill>
              <a:schemeClr val="dk2"/>
            </a:solidFill>
            <a:prstDash val="solid"/>
            <a:round/>
            <a:headEnd len="med" w="med" type="none"/>
            <a:tailEnd len="med" w="med" type="triangle"/>
          </a:ln>
        </p:spPr>
      </p:cxnSp>
      <p:cxnSp>
        <p:nvCxnSpPr>
          <p:cNvPr id="199" name="Google Shape;199;p27"/>
          <p:cNvCxnSpPr/>
          <p:nvPr/>
        </p:nvCxnSpPr>
        <p:spPr>
          <a:xfrm flipH="1" rot="10800000">
            <a:off x="4584200" y="3296225"/>
            <a:ext cx="1068600" cy="9600"/>
          </a:xfrm>
          <a:prstGeom prst="straightConnector1">
            <a:avLst/>
          </a:prstGeom>
          <a:noFill/>
          <a:ln cap="flat" cmpd="sng" w="28575">
            <a:solidFill>
              <a:schemeClr val="dk2"/>
            </a:solidFill>
            <a:prstDash val="solid"/>
            <a:round/>
            <a:headEnd len="med" w="med" type="none"/>
            <a:tailEnd len="med" w="med" type="triangle"/>
          </a:ln>
        </p:spPr>
      </p:cxnSp>
      <p:cxnSp>
        <p:nvCxnSpPr>
          <p:cNvPr id="200" name="Google Shape;200;p27"/>
          <p:cNvCxnSpPr/>
          <p:nvPr/>
        </p:nvCxnSpPr>
        <p:spPr>
          <a:xfrm flipH="1" rot="10800000">
            <a:off x="3388688" y="1038675"/>
            <a:ext cx="359700" cy="20100"/>
          </a:xfrm>
          <a:prstGeom prst="straightConnector1">
            <a:avLst/>
          </a:prstGeom>
          <a:noFill/>
          <a:ln cap="flat" cmpd="sng" w="38100">
            <a:solidFill>
              <a:srgbClr val="FF0000"/>
            </a:solidFill>
            <a:prstDash val="solid"/>
            <a:round/>
            <a:headEnd len="med" w="med" type="none"/>
            <a:tailEnd len="med" w="med" type="triangle"/>
          </a:ln>
        </p:spPr>
      </p:cxnSp>
      <p:cxnSp>
        <p:nvCxnSpPr>
          <p:cNvPr id="201" name="Google Shape;201;p27"/>
          <p:cNvCxnSpPr/>
          <p:nvPr/>
        </p:nvCxnSpPr>
        <p:spPr>
          <a:xfrm flipH="1">
            <a:off x="3388688" y="1038675"/>
            <a:ext cx="9900" cy="210720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8"/>
          <p:cNvSpPr txBox="1"/>
          <p:nvPr/>
        </p:nvSpPr>
        <p:spPr>
          <a:xfrm>
            <a:off x="2475150" y="188675"/>
            <a:ext cx="4193700" cy="390600"/>
          </a:xfrm>
          <a:prstGeom prst="rect">
            <a:avLst/>
          </a:prstGeom>
          <a:solidFill>
            <a:srgbClr val="FFFFFF"/>
          </a:solid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s" sz="1500">
                <a:latin typeface="Calibri"/>
                <a:ea typeface="Calibri"/>
                <a:cs typeface="Calibri"/>
                <a:sym typeface="Calibri"/>
              </a:rPr>
              <a:t>ADMINISTRADOR elimina ventas</a:t>
            </a:r>
            <a:r>
              <a:rPr b="1" lang="es" sz="1500">
                <a:latin typeface="Calibri"/>
                <a:ea typeface="Calibri"/>
                <a:cs typeface="Calibri"/>
                <a:sym typeface="Calibri"/>
              </a:rPr>
              <a:t> (</a:t>
            </a:r>
            <a:r>
              <a:rPr b="1" lang="es" sz="1500">
                <a:solidFill>
                  <a:srgbClr val="FF0000"/>
                </a:solidFill>
                <a:latin typeface="Calibri"/>
                <a:ea typeface="Calibri"/>
                <a:cs typeface="Calibri"/>
                <a:sym typeface="Calibri"/>
              </a:rPr>
              <a:t>DELETE</a:t>
            </a:r>
            <a:r>
              <a:rPr b="1" lang="es" sz="1500">
                <a:latin typeface="Calibri"/>
                <a:ea typeface="Calibri"/>
                <a:cs typeface="Calibri"/>
                <a:sym typeface="Calibri"/>
              </a:rPr>
              <a:t>) </a:t>
            </a:r>
            <a:endParaRPr b="1" sz="1800"/>
          </a:p>
        </p:txBody>
      </p:sp>
      <p:sp>
        <p:nvSpPr>
          <p:cNvPr id="207" name="Google Shape;207;p28"/>
          <p:cNvSpPr txBox="1"/>
          <p:nvPr/>
        </p:nvSpPr>
        <p:spPr>
          <a:xfrm>
            <a:off x="210600" y="714375"/>
            <a:ext cx="3264900" cy="1727700"/>
          </a:xfrm>
          <a:prstGeom prst="rect">
            <a:avLst/>
          </a:prstGeom>
          <a:solidFill>
            <a:srgbClr val="FFFFFF"/>
          </a:solidFill>
          <a:ln cap="flat" cmpd="sng" w="9525">
            <a:solidFill>
              <a:srgbClr val="FCE5C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Roboto"/>
                <a:ea typeface="Roboto"/>
                <a:cs typeface="Roboto"/>
                <a:sym typeface="Roboto"/>
              </a:rPr>
              <a:t>DELETE </a:t>
            </a:r>
            <a:endParaRPr b="1">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FROM</a:t>
            </a:r>
            <a:r>
              <a:rPr lang="es">
                <a:latin typeface="Roboto"/>
                <a:ea typeface="Roboto"/>
                <a:cs typeface="Roboto"/>
                <a:sym typeface="Roboto"/>
              </a:rPr>
              <a:t> venta </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WHERE</a:t>
            </a:r>
            <a:r>
              <a:rPr lang="es">
                <a:latin typeface="Roboto"/>
                <a:ea typeface="Roboto"/>
                <a:cs typeface="Roboto"/>
                <a:sym typeface="Roboto"/>
              </a:rPr>
              <a:t> id_venta = ?;</a:t>
            </a:r>
            <a:endParaRPr>
              <a:latin typeface="Roboto"/>
              <a:ea typeface="Roboto"/>
              <a:cs typeface="Roboto"/>
              <a:sym typeface="Roboto"/>
            </a:endParaRPr>
          </a:p>
        </p:txBody>
      </p:sp>
      <p:pic>
        <p:nvPicPr>
          <p:cNvPr id="208" name="Google Shape;208;p28"/>
          <p:cNvPicPr preferRelativeResize="0"/>
          <p:nvPr/>
        </p:nvPicPr>
        <p:blipFill>
          <a:blip r:embed="rId3">
            <a:alphaModFix/>
          </a:blip>
          <a:stretch>
            <a:fillRect/>
          </a:stretch>
        </p:blipFill>
        <p:spPr>
          <a:xfrm>
            <a:off x="4303675" y="659363"/>
            <a:ext cx="4305300" cy="1857375"/>
          </a:xfrm>
          <a:prstGeom prst="rect">
            <a:avLst/>
          </a:prstGeom>
          <a:noFill/>
          <a:ln cap="flat" cmpd="sng" w="9525">
            <a:solidFill>
              <a:srgbClr val="FCE5CD"/>
            </a:solidFill>
            <a:prstDash val="solid"/>
            <a:round/>
            <a:headEnd len="sm" w="sm" type="none"/>
            <a:tailEnd len="sm" w="sm" type="none"/>
          </a:ln>
        </p:spPr>
      </p:pic>
      <p:cxnSp>
        <p:nvCxnSpPr>
          <p:cNvPr id="209" name="Google Shape;209;p28"/>
          <p:cNvCxnSpPr/>
          <p:nvPr/>
        </p:nvCxnSpPr>
        <p:spPr>
          <a:xfrm>
            <a:off x="5473075" y="1228450"/>
            <a:ext cx="3135900" cy="20100"/>
          </a:xfrm>
          <a:prstGeom prst="straightConnector1">
            <a:avLst/>
          </a:prstGeom>
          <a:noFill/>
          <a:ln cap="flat" cmpd="sng" w="28575">
            <a:solidFill>
              <a:srgbClr val="FF0000"/>
            </a:solidFill>
            <a:prstDash val="solid"/>
            <a:round/>
            <a:headEnd len="med" w="med" type="none"/>
            <a:tailEnd len="med" w="med" type="none"/>
          </a:ln>
        </p:spPr>
      </p:cxnSp>
      <p:pic>
        <p:nvPicPr>
          <p:cNvPr id="210" name="Google Shape;210;p28"/>
          <p:cNvPicPr preferRelativeResize="0"/>
          <p:nvPr/>
        </p:nvPicPr>
        <p:blipFill>
          <a:blip r:embed="rId4">
            <a:alphaModFix/>
          </a:blip>
          <a:stretch>
            <a:fillRect/>
          </a:stretch>
        </p:blipFill>
        <p:spPr>
          <a:xfrm>
            <a:off x="90750" y="2991900"/>
            <a:ext cx="4481250" cy="570347"/>
          </a:xfrm>
          <a:prstGeom prst="rect">
            <a:avLst/>
          </a:prstGeom>
          <a:noFill/>
          <a:ln cap="flat" cmpd="sng" w="9525">
            <a:solidFill>
              <a:srgbClr val="FCE5CD"/>
            </a:solidFill>
            <a:prstDash val="solid"/>
            <a:round/>
            <a:headEnd len="sm" w="sm" type="none"/>
            <a:tailEnd len="sm" w="sm" type="none"/>
          </a:ln>
        </p:spPr>
      </p:pic>
      <p:pic>
        <p:nvPicPr>
          <p:cNvPr id="211" name="Google Shape;211;p28"/>
          <p:cNvPicPr preferRelativeResize="0"/>
          <p:nvPr/>
        </p:nvPicPr>
        <p:blipFill>
          <a:blip r:embed="rId5">
            <a:alphaModFix/>
          </a:blip>
          <a:stretch>
            <a:fillRect/>
          </a:stretch>
        </p:blipFill>
        <p:spPr>
          <a:xfrm>
            <a:off x="90750" y="3724625"/>
            <a:ext cx="4481250" cy="737962"/>
          </a:xfrm>
          <a:prstGeom prst="rect">
            <a:avLst/>
          </a:prstGeom>
          <a:noFill/>
          <a:ln cap="flat" cmpd="sng" w="9525">
            <a:solidFill>
              <a:srgbClr val="FCE5CD"/>
            </a:solidFill>
            <a:prstDash val="solid"/>
            <a:round/>
            <a:headEnd len="sm" w="sm" type="none"/>
            <a:tailEnd len="sm" w="sm" type="none"/>
          </a:ln>
        </p:spPr>
      </p:pic>
      <p:pic>
        <p:nvPicPr>
          <p:cNvPr id="212" name="Google Shape;212;p28"/>
          <p:cNvPicPr preferRelativeResize="0"/>
          <p:nvPr/>
        </p:nvPicPr>
        <p:blipFill>
          <a:blip r:embed="rId6">
            <a:alphaModFix/>
          </a:blip>
          <a:stretch>
            <a:fillRect/>
          </a:stretch>
        </p:blipFill>
        <p:spPr>
          <a:xfrm>
            <a:off x="5662948" y="2596848"/>
            <a:ext cx="2434200" cy="2450950"/>
          </a:xfrm>
          <a:prstGeom prst="rect">
            <a:avLst/>
          </a:prstGeom>
          <a:noFill/>
          <a:ln cap="flat" cmpd="sng" w="9525">
            <a:solidFill>
              <a:srgbClr val="FCE5CD"/>
            </a:solidFill>
            <a:prstDash val="solid"/>
            <a:round/>
            <a:headEnd len="sm" w="sm" type="none"/>
            <a:tailEnd len="sm" w="sm" type="none"/>
          </a:ln>
        </p:spPr>
      </p:pic>
      <p:cxnSp>
        <p:nvCxnSpPr>
          <p:cNvPr id="213" name="Google Shape;213;p28"/>
          <p:cNvCxnSpPr/>
          <p:nvPr/>
        </p:nvCxnSpPr>
        <p:spPr>
          <a:xfrm flipH="1" rot="10800000">
            <a:off x="4572073" y="4084824"/>
            <a:ext cx="1090800" cy="8700"/>
          </a:xfrm>
          <a:prstGeom prst="straightConnector1">
            <a:avLst/>
          </a:prstGeom>
          <a:noFill/>
          <a:ln cap="flat" cmpd="sng" w="28575">
            <a:solidFill>
              <a:schemeClr val="dk2"/>
            </a:solidFill>
            <a:prstDash val="solid"/>
            <a:round/>
            <a:headEnd len="med" w="med" type="none"/>
            <a:tailEnd len="med" w="med" type="triangle"/>
          </a:ln>
        </p:spPr>
      </p:cxnSp>
      <p:cxnSp>
        <p:nvCxnSpPr>
          <p:cNvPr id="214" name="Google Shape;214;p28"/>
          <p:cNvCxnSpPr/>
          <p:nvPr/>
        </p:nvCxnSpPr>
        <p:spPr>
          <a:xfrm>
            <a:off x="4572000" y="3277073"/>
            <a:ext cx="1080900" cy="18900"/>
          </a:xfrm>
          <a:prstGeom prst="straightConnector1">
            <a:avLst/>
          </a:prstGeom>
          <a:noFill/>
          <a:ln cap="flat" cmpd="sng" w="28575">
            <a:solidFill>
              <a:schemeClr val="dk2"/>
            </a:solidFill>
            <a:prstDash val="solid"/>
            <a:round/>
            <a:headEnd len="med" w="med" type="none"/>
            <a:tailEnd len="med" w="med" type="triangle"/>
          </a:ln>
        </p:spPr>
      </p:cxnSp>
      <p:cxnSp>
        <p:nvCxnSpPr>
          <p:cNvPr id="215" name="Google Shape;215;p28"/>
          <p:cNvCxnSpPr/>
          <p:nvPr/>
        </p:nvCxnSpPr>
        <p:spPr>
          <a:xfrm flipH="1" rot="10800000">
            <a:off x="3755250" y="731988"/>
            <a:ext cx="359700" cy="20100"/>
          </a:xfrm>
          <a:prstGeom prst="straightConnector1">
            <a:avLst/>
          </a:prstGeom>
          <a:noFill/>
          <a:ln cap="flat" cmpd="sng" w="38100">
            <a:solidFill>
              <a:srgbClr val="FF0000"/>
            </a:solidFill>
            <a:prstDash val="solid"/>
            <a:round/>
            <a:headEnd len="med" w="med" type="none"/>
            <a:tailEnd len="med" w="med" type="triangle"/>
          </a:ln>
        </p:spPr>
      </p:cxnSp>
      <p:cxnSp>
        <p:nvCxnSpPr>
          <p:cNvPr id="216" name="Google Shape;216;p28"/>
          <p:cNvCxnSpPr/>
          <p:nvPr/>
        </p:nvCxnSpPr>
        <p:spPr>
          <a:xfrm flipH="1">
            <a:off x="3755250" y="731988"/>
            <a:ext cx="9900" cy="210720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29"/>
          <p:cNvPicPr preferRelativeResize="0"/>
          <p:nvPr/>
        </p:nvPicPr>
        <p:blipFill>
          <a:blip r:embed="rId3">
            <a:alphaModFix/>
          </a:blip>
          <a:stretch>
            <a:fillRect/>
          </a:stretch>
        </p:blipFill>
        <p:spPr>
          <a:xfrm>
            <a:off x="4353525" y="716363"/>
            <a:ext cx="4573875" cy="1723725"/>
          </a:xfrm>
          <a:prstGeom prst="rect">
            <a:avLst/>
          </a:prstGeom>
          <a:noFill/>
          <a:ln cap="flat" cmpd="sng" w="28575">
            <a:solidFill>
              <a:srgbClr val="FF9900"/>
            </a:solidFill>
            <a:prstDash val="solid"/>
            <a:round/>
            <a:headEnd len="sm" w="sm" type="none"/>
            <a:tailEnd len="sm" w="sm" type="none"/>
          </a:ln>
        </p:spPr>
      </p:pic>
      <p:sp>
        <p:nvSpPr>
          <p:cNvPr id="222" name="Google Shape;222;p29"/>
          <p:cNvSpPr txBox="1"/>
          <p:nvPr/>
        </p:nvSpPr>
        <p:spPr>
          <a:xfrm>
            <a:off x="2277125" y="49925"/>
            <a:ext cx="4391700" cy="529500"/>
          </a:xfrm>
          <a:prstGeom prst="rect">
            <a:avLst/>
          </a:prstGeom>
          <a:solidFill>
            <a:srgbClr val="F3F3F3"/>
          </a:solid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s" sz="1500">
                <a:latin typeface="Calibri"/>
                <a:ea typeface="Calibri"/>
                <a:cs typeface="Calibri"/>
                <a:sym typeface="Calibri"/>
              </a:rPr>
              <a:t>ADMINISTRADOR agrega campo a tabla ventas en un cuadro de texto</a:t>
            </a:r>
            <a:r>
              <a:rPr b="1" lang="es" sz="1500">
                <a:latin typeface="Calibri"/>
                <a:ea typeface="Calibri"/>
                <a:cs typeface="Calibri"/>
                <a:sym typeface="Calibri"/>
              </a:rPr>
              <a:t> (</a:t>
            </a:r>
            <a:r>
              <a:rPr b="1" lang="es" sz="1500">
                <a:solidFill>
                  <a:srgbClr val="FF0000"/>
                </a:solidFill>
                <a:latin typeface="Calibri"/>
                <a:ea typeface="Calibri"/>
                <a:cs typeface="Calibri"/>
                <a:sym typeface="Calibri"/>
              </a:rPr>
              <a:t>ALTER</a:t>
            </a:r>
            <a:r>
              <a:rPr b="1" lang="es" sz="1500">
                <a:latin typeface="Calibri"/>
                <a:ea typeface="Calibri"/>
                <a:cs typeface="Calibri"/>
                <a:sym typeface="Calibri"/>
              </a:rPr>
              <a:t>) </a:t>
            </a:r>
            <a:endParaRPr b="1" sz="1800"/>
          </a:p>
        </p:txBody>
      </p:sp>
      <p:sp>
        <p:nvSpPr>
          <p:cNvPr id="223" name="Google Shape;223;p29"/>
          <p:cNvSpPr txBox="1"/>
          <p:nvPr/>
        </p:nvSpPr>
        <p:spPr>
          <a:xfrm>
            <a:off x="210600" y="714375"/>
            <a:ext cx="3264900" cy="1727700"/>
          </a:xfrm>
          <a:prstGeom prst="rect">
            <a:avLst/>
          </a:prstGeom>
          <a:solidFill>
            <a:srgbClr val="EFEFEF"/>
          </a:solidFill>
          <a:ln cap="flat" cmpd="sng" w="28575">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Roboto"/>
                <a:ea typeface="Roboto"/>
                <a:cs typeface="Roboto"/>
                <a:sym typeface="Roboto"/>
              </a:rPr>
              <a:t>ALTER TABLE </a:t>
            </a:r>
            <a:endParaRPr b="1">
              <a:latin typeface="Roboto"/>
              <a:ea typeface="Roboto"/>
              <a:cs typeface="Roboto"/>
              <a:sym typeface="Roboto"/>
            </a:endParaRPr>
          </a:p>
          <a:p>
            <a:pPr indent="0" lvl="0" marL="0" rtl="0" algn="l">
              <a:spcBef>
                <a:spcPts val="0"/>
              </a:spcBef>
              <a:spcAft>
                <a:spcPts val="0"/>
              </a:spcAft>
              <a:buNone/>
            </a:pPr>
            <a:r>
              <a:rPr lang="es">
                <a:latin typeface="Roboto"/>
                <a:ea typeface="Roboto"/>
                <a:cs typeface="Roboto"/>
                <a:sym typeface="Roboto"/>
              </a:rPr>
              <a:t>venta</a:t>
            </a:r>
            <a:r>
              <a:rPr b="1" lang="es">
                <a:latin typeface="Roboto"/>
                <a:ea typeface="Roboto"/>
                <a:cs typeface="Roboto"/>
                <a:sym typeface="Roboto"/>
              </a:rPr>
              <a:t> ADD </a:t>
            </a:r>
            <a:r>
              <a:rPr lang="es">
                <a:latin typeface="Roboto"/>
                <a:ea typeface="Roboto"/>
                <a:cs typeface="Roboto"/>
                <a:sym typeface="Roboto"/>
              </a:rPr>
              <a:t>annno int(4);</a:t>
            </a:r>
            <a:endParaRPr>
              <a:latin typeface="Roboto"/>
              <a:ea typeface="Roboto"/>
              <a:cs typeface="Roboto"/>
              <a:sym typeface="Roboto"/>
            </a:endParaRPr>
          </a:p>
        </p:txBody>
      </p:sp>
      <p:cxnSp>
        <p:nvCxnSpPr>
          <p:cNvPr id="224" name="Google Shape;224;p29"/>
          <p:cNvCxnSpPr/>
          <p:nvPr/>
        </p:nvCxnSpPr>
        <p:spPr>
          <a:xfrm>
            <a:off x="5791500" y="1058675"/>
            <a:ext cx="3135900" cy="20100"/>
          </a:xfrm>
          <a:prstGeom prst="straightConnector1">
            <a:avLst/>
          </a:prstGeom>
          <a:noFill/>
          <a:ln cap="flat" cmpd="sng" w="28575">
            <a:solidFill>
              <a:srgbClr val="FF0000"/>
            </a:solidFill>
            <a:prstDash val="solid"/>
            <a:round/>
            <a:headEnd len="med" w="med" type="none"/>
            <a:tailEnd len="med" w="med" type="none"/>
          </a:ln>
        </p:spPr>
      </p:cxnSp>
      <p:pic>
        <p:nvPicPr>
          <p:cNvPr id="225" name="Google Shape;225;p29"/>
          <p:cNvPicPr preferRelativeResize="0"/>
          <p:nvPr/>
        </p:nvPicPr>
        <p:blipFill>
          <a:blip r:embed="rId4">
            <a:alphaModFix/>
          </a:blip>
          <a:stretch>
            <a:fillRect/>
          </a:stretch>
        </p:blipFill>
        <p:spPr>
          <a:xfrm>
            <a:off x="41800" y="2967075"/>
            <a:ext cx="4530200" cy="481150"/>
          </a:xfrm>
          <a:prstGeom prst="rect">
            <a:avLst/>
          </a:prstGeom>
          <a:noFill/>
          <a:ln cap="flat" cmpd="sng" w="28575">
            <a:solidFill>
              <a:srgbClr val="FF9900"/>
            </a:solidFill>
            <a:prstDash val="solid"/>
            <a:round/>
            <a:headEnd len="sm" w="sm" type="none"/>
            <a:tailEnd len="sm" w="sm" type="none"/>
          </a:ln>
        </p:spPr>
      </p:pic>
      <p:pic>
        <p:nvPicPr>
          <p:cNvPr id="226" name="Google Shape;226;p29"/>
          <p:cNvPicPr preferRelativeResize="0"/>
          <p:nvPr/>
        </p:nvPicPr>
        <p:blipFill>
          <a:blip r:embed="rId5">
            <a:alphaModFix/>
          </a:blip>
          <a:stretch>
            <a:fillRect/>
          </a:stretch>
        </p:blipFill>
        <p:spPr>
          <a:xfrm>
            <a:off x="41800" y="3630325"/>
            <a:ext cx="4530200" cy="726861"/>
          </a:xfrm>
          <a:prstGeom prst="rect">
            <a:avLst/>
          </a:prstGeom>
          <a:noFill/>
          <a:ln cap="flat" cmpd="sng" w="28575">
            <a:solidFill>
              <a:srgbClr val="FF9900"/>
            </a:solidFill>
            <a:prstDash val="solid"/>
            <a:round/>
            <a:headEnd len="sm" w="sm" type="none"/>
            <a:tailEnd len="sm" w="sm" type="none"/>
          </a:ln>
        </p:spPr>
      </p:pic>
      <p:cxnSp>
        <p:nvCxnSpPr>
          <p:cNvPr id="227" name="Google Shape;227;p29"/>
          <p:cNvCxnSpPr/>
          <p:nvPr/>
        </p:nvCxnSpPr>
        <p:spPr>
          <a:xfrm flipH="1" rot="10800000">
            <a:off x="4572073" y="4084824"/>
            <a:ext cx="1090800" cy="8700"/>
          </a:xfrm>
          <a:prstGeom prst="straightConnector1">
            <a:avLst/>
          </a:prstGeom>
          <a:noFill/>
          <a:ln cap="flat" cmpd="sng" w="28575">
            <a:solidFill>
              <a:schemeClr val="dk2"/>
            </a:solidFill>
            <a:prstDash val="solid"/>
            <a:round/>
            <a:headEnd len="med" w="med" type="none"/>
            <a:tailEnd len="med" w="med" type="triangle"/>
          </a:ln>
        </p:spPr>
      </p:cxnSp>
      <p:cxnSp>
        <p:nvCxnSpPr>
          <p:cNvPr id="228" name="Google Shape;228;p29"/>
          <p:cNvCxnSpPr/>
          <p:nvPr/>
        </p:nvCxnSpPr>
        <p:spPr>
          <a:xfrm>
            <a:off x="4577025" y="3252998"/>
            <a:ext cx="1080900" cy="18900"/>
          </a:xfrm>
          <a:prstGeom prst="straightConnector1">
            <a:avLst/>
          </a:prstGeom>
          <a:noFill/>
          <a:ln cap="flat" cmpd="sng" w="28575">
            <a:solidFill>
              <a:schemeClr val="dk2"/>
            </a:solidFill>
            <a:prstDash val="solid"/>
            <a:round/>
            <a:headEnd len="med" w="med" type="none"/>
            <a:tailEnd len="med" w="med" type="triangle"/>
          </a:ln>
        </p:spPr>
      </p:cxnSp>
      <p:pic>
        <p:nvPicPr>
          <p:cNvPr id="229" name="Google Shape;229;p29"/>
          <p:cNvPicPr preferRelativeResize="0"/>
          <p:nvPr/>
        </p:nvPicPr>
        <p:blipFill>
          <a:blip r:embed="rId6">
            <a:alphaModFix/>
          </a:blip>
          <a:stretch>
            <a:fillRect/>
          </a:stretch>
        </p:blipFill>
        <p:spPr>
          <a:xfrm>
            <a:off x="5985073" y="2632437"/>
            <a:ext cx="613179" cy="2398612"/>
          </a:xfrm>
          <a:prstGeom prst="rect">
            <a:avLst/>
          </a:prstGeom>
          <a:noFill/>
          <a:ln cap="flat" cmpd="sng" w="28575">
            <a:solidFill>
              <a:srgbClr val="FF9900"/>
            </a:solidFill>
            <a:prstDash val="solid"/>
            <a:round/>
            <a:headEnd len="sm" w="sm" type="none"/>
            <a:tailEnd len="sm" w="sm" type="none"/>
          </a:ln>
        </p:spPr>
      </p:pic>
      <p:cxnSp>
        <p:nvCxnSpPr>
          <p:cNvPr id="230" name="Google Shape;230;p29"/>
          <p:cNvCxnSpPr/>
          <p:nvPr/>
        </p:nvCxnSpPr>
        <p:spPr>
          <a:xfrm flipH="1" rot="10800000">
            <a:off x="3854500" y="799550"/>
            <a:ext cx="359700" cy="20100"/>
          </a:xfrm>
          <a:prstGeom prst="straightConnector1">
            <a:avLst/>
          </a:prstGeom>
          <a:noFill/>
          <a:ln cap="flat" cmpd="sng" w="38100">
            <a:solidFill>
              <a:srgbClr val="FF0000"/>
            </a:solidFill>
            <a:prstDash val="solid"/>
            <a:round/>
            <a:headEnd len="med" w="med" type="none"/>
            <a:tailEnd len="med" w="med" type="triangle"/>
          </a:ln>
        </p:spPr>
      </p:cxnSp>
      <p:cxnSp>
        <p:nvCxnSpPr>
          <p:cNvPr id="231" name="Google Shape;231;p29"/>
          <p:cNvCxnSpPr/>
          <p:nvPr/>
        </p:nvCxnSpPr>
        <p:spPr>
          <a:xfrm flipH="1">
            <a:off x="3854500" y="799550"/>
            <a:ext cx="9900" cy="210720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0"/>
          <p:cNvSpPr txBox="1"/>
          <p:nvPr/>
        </p:nvSpPr>
        <p:spPr>
          <a:xfrm>
            <a:off x="2277125" y="49925"/>
            <a:ext cx="4391700" cy="529500"/>
          </a:xfrm>
          <a:prstGeom prst="rect">
            <a:avLst/>
          </a:prstGeom>
          <a:solidFill>
            <a:srgbClr val="F3F3F3"/>
          </a:solid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s" sz="1500">
                <a:latin typeface="Calibri"/>
                <a:ea typeface="Calibri"/>
                <a:cs typeface="Calibri"/>
                <a:sym typeface="Calibri"/>
              </a:rPr>
              <a:t>ADMINISTRADOR agrega campo a tabla ticket en un cuadro de texto</a:t>
            </a:r>
            <a:r>
              <a:rPr b="1" lang="es" sz="1500">
                <a:latin typeface="Calibri"/>
                <a:ea typeface="Calibri"/>
                <a:cs typeface="Calibri"/>
                <a:sym typeface="Calibri"/>
              </a:rPr>
              <a:t> (</a:t>
            </a:r>
            <a:r>
              <a:rPr b="1" lang="es" sz="1500">
                <a:solidFill>
                  <a:srgbClr val="FF0000"/>
                </a:solidFill>
                <a:latin typeface="Calibri"/>
                <a:ea typeface="Calibri"/>
                <a:cs typeface="Calibri"/>
                <a:sym typeface="Calibri"/>
              </a:rPr>
              <a:t>ALTER</a:t>
            </a:r>
            <a:r>
              <a:rPr b="1" lang="es" sz="1500">
                <a:latin typeface="Calibri"/>
                <a:ea typeface="Calibri"/>
                <a:cs typeface="Calibri"/>
                <a:sym typeface="Calibri"/>
              </a:rPr>
              <a:t>) </a:t>
            </a:r>
            <a:endParaRPr b="1" sz="1800"/>
          </a:p>
        </p:txBody>
      </p:sp>
      <p:sp>
        <p:nvSpPr>
          <p:cNvPr id="237" name="Google Shape;237;p30"/>
          <p:cNvSpPr txBox="1"/>
          <p:nvPr/>
        </p:nvSpPr>
        <p:spPr>
          <a:xfrm>
            <a:off x="210600" y="714375"/>
            <a:ext cx="3264900" cy="1727700"/>
          </a:xfrm>
          <a:prstGeom prst="rect">
            <a:avLst/>
          </a:prstGeom>
          <a:solidFill>
            <a:srgbClr val="EFEFEF"/>
          </a:solidFill>
          <a:ln cap="flat" cmpd="sng" w="28575">
            <a:solidFill>
              <a:srgbClr val="00FF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Roboto"/>
                <a:ea typeface="Roboto"/>
                <a:cs typeface="Roboto"/>
                <a:sym typeface="Roboto"/>
              </a:rPr>
              <a:t>ALTER TABLE </a:t>
            </a:r>
            <a:endParaRPr b="1">
              <a:latin typeface="Roboto"/>
              <a:ea typeface="Roboto"/>
              <a:cs typeface="Roboto"/>
              <a:sym typeface="Roboto"/>
            </a:endParaRPr>
          </a:p>
          <a:p>
            <a:pPr indent="0" lvl="0" marL="0" rtl="0" algn="l">
              <a:spcBef>
                <a:spcPts val="0"/>
              </a:spcBef>
              <a:spcAft>
                <a:spcPts val="0"/>
              </a:spcAft>
              <a:buNone/>
            </a:pPr>
            <a:r>
              <a:rPr lang="es">
                <a:latin typeface="Roboto"/>
                <a:ea typeface="Roboto"/>
                <a:cs typeface="Roboto"/>
                <a:sym typeface="Roboto"/>
              </a:rPr>
              <a:t>ticket </a:t>
            </a:r>
            <a:r>
              <a:rPr b="1" lang="es">
                <a:latin typeface="Roboto"/>
                <a:ea typeface="Roboto"/>
                <a:cs typeface="Roboto"/>
                <a:sym typeface="Roboto"/>
              </a:rPr>
              <a:t>ADD</a:t>
            </a:r>
            <a:r>
              <a:rPr lang="es">
                <a:latin typeface="Roboto"/>
                <a:ea typeface="Roboto"/>
                <a:cs typeface="Roboto"/>
                <a:sym typeface="Roboto"/>
              </a:rPr>
              <a:t> niveles int(2);</a:t>
            </a:r>
            <a:endParaRPr>
              <a:latin typeface="Roboto"/>
              <a:ea typeface="Roboto"/>
              <a:cs typeface="Roboto"/>
              <a:sym typeface="Roboto"/>
            </a:endParaRPr>
          </a:p>
        </p:txBody>
      </p:sp>
      <p:cxnSp>
        <p:nvCxnSpPr>
          <p:cNvPr id="238" name="Google Shape;238;p30"/>
          <p:cNvCxnSpPr/>
          <p:nvPr/>
        </p:nvCxnSpPr>
        <p:spPr>
          <a:xfrm>
            <a:off x="5791500" y="1058675"/>
            <a:ext cx="3135900" cy="20100"/>
          </a:xfrm>
          <a:prstGeom prst="straightConnector1">
            <a:avLst/>
          </a:prstGeom>
          <a:noFill/>
          <a:ln cap="flat" cmpd="sng" w="28575">
            <a:solidFill>
              <a:srgbClr val="FF0000"/>
            </a:solidFill>
            <a:prstDash val="solid"/>
            <a:round/>
            <a:headEnd len="med" w="med" type="none"/>
            <a:tailEnd len="med" w="med" type="none"/>
          </a:ln>
        </p:spPr>
      </p:cxnSp>
      <p:cxnSp>
        <p:nvCxnSpPr>
          <p:cNvPr id="239" name="Google Shape;239;p30"/>
          <p:cNvCxnSpPr/>
          <p:nvPr/>
        </p:nvCxnSpPr>
        <p:spPr>
          <a:xfrm flipH="1" rot="10800000">
            <a:off x="4572073" y="4084824"/>
            <a:ext cx="1090800" cy="8700"/>
          </a:xfrm>
          <a:prstGeom prst="straightConnector1">
            <a:avLst/>
          </a:prstGeom>
          <a:noFill/>
          <a:ln cap="flat" cmpd="sng" w="28575">
            <a:solidFill>
              <a:schemeClr val="dk2"/>
            </a:solidFill>
            <a:prstDash val="solid"/>
            <a:round/>
            <a:headEnd len="med" w="med" type="none"/>
            <a:tailEnd len="med" w="med" type="triangle"/>
          </a:ln>
        </p:spPr>
      </p:cxnSp>
      <p:cxnSp>
        <p:nvCxnSpPr>
          <p:cNvPr id="240" name="Google Shape;240;p30"/>
          <p:cNvCxnSpPr/>
          <p:nvPr/>
        </p:nvCxnSpPr>
        <p:spPr>
          <a:xfrm>
            <a:off x="4577025" y="3252998"/>
            <a:ext cx="1080900" cy="18900"/>
          </a:xfrm>
          <a:prstGeom prst="straightConnector1">
            <a:avLst/>
          </a:prstGeom>
          <a:noFill/>
          <a:ln cap="flat" cmpd="sng" w="28575">
            <a:solidFill>
              <a:schemeClr val="dk2"/>
            </a:solidFill>
            <a:prstDash val="solid"/>
            <a:round/>
            <a:headEnd len="med" w="med" type="none"/>
            <a:tailEnd len="med" w="med" type="triangle"/>
          </a:ln>
        </p:spPr>
      </p:cxnSp>
      <p:cxnSp>
        <p:nvCxnSpPr>
          <p:cNvPr id="241" name="Google Shape;241;p30"/>
          <p:cNvCxnSpPr/>
          <p:nvPr/>
        </p:nvCxnSpPr>
        <p:spPr>
          <a:xfrm flipH="1" rot="10800000">
            <a:off x="3854500" y="799550"/>
            <a:ext cx="359700" cy="20100"/>
          </a:xfrm>
          <a:prstGeom prst="straightConnector1">
            <a:avLst/>
          </a:prstGeom>
          <a:noFill/>
          <a:ln cap="flat" cmpd="sng" w="38100">
            <a:solidFill>
              <a:srgbClr val="FF0000"/>
            </a:solidFill>
            <a:prstDash val="solid"/>
            <a:round/>
            <a:headEnd len="med" w="med" type="none"/>
            <a:tailEnd len="med" w="med" type="triangle"/>
          </a:ln>
        </p:spPr>
      </p:cxnSp>
      <p:cxnSp>
        <p:nvCxnSpPr>
          <p:cNvPr id="242" name="Google Shape;242;p30"/>
          <p:cNvCxnSpPr/>
          <p:nvPr/>
        </p:nvCxnSpPr>
        <p:spPr>
          <a:xfrm flipH="1">
            <a:off x="3854500" y="799550"/>
            <a:ext cx="9900" cy="2107200"/>
          </a:xfrm>
          <a:prstGeom prst="straightConnector1">
            <a:avLst/>
          </a:prstGeom>
          <a:noFill/>
          <a:ln cap="flat" cmpd="sng" w="38100">
            <a:solidFill>
              <a:srgbClr val="FF0000"/>
            </a:solidFill>
            <a:prstDash val="solid"/>
            <a:round/>
            <a:headEnd len="med" w="med" type="none"/>
            <a:tailEnd len="med" w="med" type="none"/>
          </a:ln>
        </p:spPr>
      </p:cxnSp>
      <p:pic>
        <p:nvPicPr>
          <p:cNvPr id="243" name="Google Shape;243;p30"/>
          <p:cNvPicPr preferRelativeResize="0"/>
          <p:nvPr/>
        </p:nvPicPr>
        <p:blipFill>
          <a:blip r:embed="rId3">
            <a:alphaModFix/>
          </a:blip>
          <a:stretch>
            <a:fillRect/>
          </a:stretch>
        </p:blipFill>
        <p:spPr>
          <a:xfrm>
            <a:off x="4348800" y="714375"/>
            <a:ext cx="4614900" cy="1847850"/>
          </a:xfrm>
          <a:prstGeom prst="rect">
            <a:avLst/>
          </a:prstGeom>
          <a:noFill/>
          <a:ln cap="flat" cmpd="sng" w="9525">
            <a:solidFill>
              <a:srgbClr val="00FF00"/>
            </a:solidFill>
            <a:prstDash val="solid"/>
            <a:round/>
            <a:headEnd len="sm" w="sm" type="none"/>
            <a:tailEnd len="sm" w="sm" type="none"/>
          </a:ln>
        </p:spPr>
      </p:pic>
      <p:pic>
        <p:nvPicPr>
          <p:cNvPr id="244" name="Google Shape;244;p30"/>
          <p:cNvPicPr preferRelativeResize="0"/>
          <p:nvPr/>
        </p:nvPicPr>
        <p:blipFill>
          <a:blip r:embed="rId4">
            <a:alphaModFix/>
          </a:blip>
          <a:stretch>
            <a:fillRect/>
          </a:stretch>
        </p:blipFill>
        <p:spPr>
          <a:xfrm>
            <a:off x="41801" y="2975375"/>
            <a:ext cx="4530201" cy="481525"/>
          </a:xfrm>
          <a:prstGeom prst="rect">
            <a:avLst/>
          </a:prstGeom>
          <a:noFill/>
          <a:ln cap="flat" cmpd="sng" w="28575">
            <a:solidFill>
              <a:srgbClr val="FF9900"/>
            </a:solidFill>
            <a:prstDash val="solid"/>
            <a:round/>
            <a:headEnd len="sm" w="sm" type="none"/>
            <a:tailEnd len="sm" w="sm" type="none"/>
          </a:ln>
        </p:spPr>
      </p:pic>
      <p:pic>
        <p:nvPicPr>
          <p:cNvPr id="245" name="Google Shape;245;p30"/>
          <p:cNvPicPr preferRelativeResize="0"/>
          <p:nvPr/>
        </p:nvPicPr>
        <p:blipFill>
          <a:blip r:embed="rId5">
            <a:alphaModFix/>
          </a:blip>
          <a:stretch>
            <a:fillRect/>
          </a:stretch>
        </p:blipFill>
        <p:spPr>
          <a:xfrm>
            <a:off x="25838" y="3716586"/>
            <a:ext cx="4562135" cy="745176"/>
          </a:xfrm>
          <a:prstGeom prst="rect">
            <a:avLst/>
          </a:prstGeom>
          <a:noFill/>
          <a:ln cap="flat" cmpd="sng" w="9525">
            <a:solidFill>
              <a:srgbClr val="00FF00"/>
            </a:solidFill>
            <a:prstDash val="solid"/>
            <a:round/>
            <a:headEnd len="sm" w="sm" type="none"/>
            <a:tailEnd len="sm" w="sm" type="none"/>
          </a:ln>
        </p:spPr>
      </p:pic>
      <p:pic>
        <p:nvPicPr>
          <p:cNvPr id="246" name="Google Shape;246;p30"/>
          <p:cNvPicPr preferRelativeResize="0"/>
          <p:nvPr/>
        </p:nvPicPr>
        <p:blipFill>
          <a:blip r:embed="rId6">
            <a:alphaModFix/>
          </a:blip>
          <a:stretch>
            <a:fillRect/>
          </a:stretch>
        </p:blipFill>
        <p:spPr>
          <a:xfrm>
            <a:off x="6267823" y="2906750"/>
            <a:ext cx="571500" cy="1895475"/>
          </a:xfrm>
          <a:prstGeom prst="rect">
            <a:avLst/>
          </a:prstGeom>
          <a:noFill/>
          <a:ln cap="flat" cmpd="sng" w="9525">
            <a:solidFill>
              <a:srgbClr val="00FF00"/>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31"/>
          <p:cNvPicPr preferRelativeResize="0"/>
          <p:nvPr/>
        </p:nvPicPr>
        <p:blipFill>
          <a:blip r:embed="rId3">
            <a:alphaModFix/>
          </a:blip>
          <a:stretch>
            <a:fillRect/>
          </a:stretch>
        </p:blipFill>
        <p:spPr>
          <a:xfrm>
            <a:off x="4263438" y="714375"/>
            <a:ext cx="5857875" cy="1676400"/>
          </a:xfrm>
          <a:prstGeom prst="rect">
            <a:avLst/>
          </a:prstGeom>
          <a:noFill/>
          <a:ln cap="flat" cmpd="sng" w="28575">
            <a:solidFill>
              <a:srgbClr val="FF00FF"/>
            </a:solidFill>
            <a:prstDash val="solid"/>
            <a:round/>
            <a:headEnd len="sm" w="sm" type="none"/>
            <a:tailEnd len="sm" w="sm" type="none"/>
          </a:ln>
        </p:spPr>
      </p:pic>
      <p:sp>
        <p:nvSpPr>
          <p:cNvPr id="252" name="Google Shape;252;p31"/>
          <p:cNvSpPr txBox="1"/>
          <p:nvPr/>
        </p:nvSpPr>
        <p:spPr>
          <a:xfrm>
            <a:off x="2277125" y="49925"/>
            <a:ext cx="4391700" cy="529500"/>
          </a:xfrm>
          <a:prstGeom prst="rect">
            <a:avLst/>
          </a:prstGeom>
          <a:solidFill>
            <a:srgbClr val="F3F3F3"/>
          </a:solid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s" sz="1500">
                <a:latin typeface="Calibri"/>
                <a:ea typeface="Calibri"/>
                <a:cs typeface="Calibri"/>
                <a:sym typeface="Calibri"/>
              </a:rPr>
              <a:t>ADMINISTRADOR añade eventos </a:t>
            </a:r>
            <a:r>
              <a:rPr b="1" lang="es" sz="1500">
                <a:latin typeface="Calibri"/>
                <a:ea typeface="Calibri"/>
                <a:cs typeface="Calibri"/>
                <a:sym typeface="Calibri"/>
              </a:rPr>
              <a:t>(</a:t>
            </a:r>
            <a:r>
              <a:rPr b="1" lang="es" sz="1500">
                <a:solidFill>
                  <a:srgbClr val="FF0000"/>
                </a:solidFill>
                <a:latin typeface="Calibri"/>
                <a:ea typeface="Calibri"/>
                <a:cs typeface="Calibri"/>
                <a:sym typeface="Calibri"/>
              </a:rPr>
              <a:t>INSERT</a:t>
            </a:r>
            <a:r>
              <a:rPr b="1" lang="es" sz="1500">
                <a:latin typeface="Calibri"/>
                <a:ea typeface="Calibri"/>
                <a:cs typeface="Calibri"/>
                <a:sym typeface="Calibri"/>
              </a:rPr>
              <a:t>) </a:t>
            </a:r>
            <a:endParaRPr b="1" sz="1800"/>
          </a:p>
        </p:txBody>
      </p:sp>
      <p:sp>
        <p:nvSpPr>
          <p:cNvPr id="253" name="Google Shape;253;p31"/>
          <p:cNvSpPr txBox="1"/>
          <p:nvPr/>
        </p:nvSpPr>
        <p:spPr>
          <a:xfrm>
            <a:off x="210600" y="714375"/>
            <a:ext cx="3264900" cy="1902300"/>
          </a:xfrm>
          <a:prstGeom prst="rect">
            <a:avLst/>
          </a:prstGeom>
          <a:solidFill>
            <a:srgbClr val="EFEFEF"/>
          </a:solidFill>
          <a:ln cap="flat" cmpd="sng" w="2857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Roboto"/>
                <a:ea typeface="Roboto"/>
                <a:cs typeface="Roboto"/>
                <a:sym typeface="Roboto"/>
              </a:rPr>
              <a:t>INSERT INTO </a:t>
            </a:r>
            <a:r>
              <a:rPr lang="es">
                <a:latin typeface="Roboto"/>
                <a:ea typeface="Roboto"/>
                <a:cs typeface="Roboto"/>
                <a:sym typeface="Roboto"/>
              </a:rPr>
              <a:t>evento</a:t>
            </a:r>
            <a:r>
              <a:rPr b="1" lang="es">
                <a:latin typeface="Roboto"/>
                <a:ea typeface="Roboto"/>
                <a:cs typeface="Roboto"/>
                <a:sym typeface="Roboto"/>
              </a:rPr>
              <a:t> </a:t>
            </a:r>
            <a:r>
              <a:rPr lang="es">
                <a:latin typeface="Roboto"/>
                <a:ea typeface="Roboto"/>
                <a:cs typeface="Roboto"/>
                <a:sym typeface="Roboto"/>
              </a:rPr>
              <a:t>(fecha,hora,nombre,lugar,descripcion,categoria,capacidad)</a:t>
            </a:r>
            <a:r>
              <a:rPr b="1" lang="es">
                <a:latin typeface="Roboto"/>
                <a:ea typeface="Roboto"/>
                <a:cs typeface="Roboto"/>
                <a:sym typeface="Roboto"/>
              </a:rPr>
              <a:t> VALUES </a:t>
            </a:r>
            <a:r>
              <a:rPr lang="es">
                <a:latin typeface="Roboto"/>
                <a:ea typeface="Roboto"/>
                <a:cs typeface="Roboto"/>
                <a:sym typeface="Roboto"/>
              </a:rPr>
              <a:t>('2020-09-18','18:00:00','Mega Ramada 18chera','plaza victoria','Ramadas para celebrar el 18 de septiembre','familiares',20)</a:t>
            </a:r>
            <a:r>
              <a:rPr b="1" lang="es">
                <a:latin typeface="Roboto"/>
                <a:ea typeface="Roboto"/>
                <a:cs typeface="Roboto"/>
                <a:sym typeface="Roboto"/>
              </a:rPr>
              <a:t>;</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cxnSp>
        <p:nvCxnSpPr>
          <p:cNvPr id="254" name="Google Shape;254;p31"/>
          <p:cNvCxnSpPr/>
          <p:nvPr/>
        </p:nvCxnSpPr>
        <p:spPr>
          <a:xfrm>
            <a:off x="5453100" y="1138550"/>
            <a:ext cx="4619100" cy="300"/>
          </a:xfrm>
          <a:prstGeom prst="straightConnector1">
            <a:avLst/>
          </a:prstGeom>
          <a:noFill/>
          <a:ln cap="flat" cmpd="sng" w="28575">
            <a:solidFill>
              <a:srgbClr val="FF0000"/>
            </a:solidFill>
            <a:prstDash val="solid"/>
            <a:round/>
            <a:headEnd len="med" w="med" type="none"/>
            <a:tailEnd len="med" w="med" type="none"/>
          </a:ln>
        </p:spPr>
      </p:cxnSp>
      <p:cxnSp>
        <p:nvCxnSpPr>
          <p:cNvPr id="255" name="Google Shape;255;p31"/>
          <p:cNvCxnSpPr/>
          <p:nvPr/>
        </p:nvCxnSpPr>
        <p:spPr>
          <a:xfrm flipH="1" rot="10800000">
            <a:off x="3864513" y="796875"/>
            <a:ext cx="359700" cy="20100"/>
          </a:xfrm>
          <a:prstGeom prst="straightConnector1">
            <a:avLst/>
          </a:prstGeom>
          <a:noFill/>
          <a:ln cap="flat" cmpd="sng" w="38100">
            <a:solidFill>
              <a:srgbClr val="FF0000"/>
            </a:solidFill>
            <a:prstDash val="solid"/>
            <a:round/>
            <a:headEnd len="med" w="med" type="none"/>
            <a:tailEnd len="med" w="med" type="triangle"/>
          </a:ln>
        </p:spPr>
      </p:cxnSp>
      <p:cxnSp>
        <p:nvCxnSpPr>
          <p:cNvPr id="256" name="Google Shape;256;p31"/>
          <p:cNvCxnSpPr/>
          <p:nvPr/>
        </p:nvCxnSpPr>
        <p:spPr>
          <a:xfrm flipH="1">
            <a:off x="3864513" y="796875"/>
            <a:ext cx="9900" cy="2107200"/>
          </a:xfrm>
          <a:prstGeom prst="straightConnector1">
            <a:avLst/>
          </a:prstGeom>
          <a:noFill/>
          <a:ln cap="flat" cmpd="sng" w="38100">
            <a:solidFill>
              <a:srgbClr val="FF0000"/>
            </a:solidFill>
            <a:prstDash val="solid"/>
            <a:round/>
            <a:headEnd len="med" w="med" type="none"/>
            <a:tailEnd len="med" w="med" type="none"/>
          </a:ln>
        </p:spPr>
      </p:cxnSp>
      <p:pic>
        <p:nvPicPr>
          <p:cNvPr id="257" name="Google Shape;257;p31"/>
          <p:cNvPicPr preferRelativeResize="0"/>
          <p:nvPr/>
        </p:nvPicPr>
        <p:blipFill>
          <a:blip r:embed="rId4">
            <a:alphaModFix/>
          </a:blip>
          <a:stretch>
            <a:fillRect/>
          </a:stretch>
        </p:blipFill>
        <p:spPr>
          <a:xfrm>
            <a:off x="0" y="3020400"/>
            <a:ext cx="4263450" cy="595100"/>
          </a:xfrm>
          <a:prstGeom prst="rect">
            <a:avLst/>
          </a:prstGeom>
          <a:noFill/>
          <a:ln cap="flat" cmpd="sng" w="9525">
            <a:solidFill>
              <a:srgbClr val="FF00FF"/>
            </a:solidFill>
            <a:prstDash val="solid"/>
            <a:round/>
            <a:headEnd len="sm" w="sm" type="none"/>
            <a:tailEnd len="sm" w="sm" type="none"/>
          </a:ln>
        </p:spPr>
      </p:pic>
      <p:pic>
        <p:nvPicPr>
          <p:cNvPr id="258" name="Google Shape;258;p31"/>
          <p:cNvPicPr preferRelativeResize="0"/>
          <p:nvPr/>
        </p:nvPicPr>
        <p:blipFill>
          <a:blip r:embed="rId5">
            <a:alphaModFix/>
          </a:blip>
          <a:stretch>
            <a:fillRect/>
          </a:stretch>
        </p:blipFill>
        <p:spPr>
          <a:xfrm>
            <a:off x="-3500" y="3876400"/>
            <a:ext cx="4263450" cy="946500"/>
          </a:xfrm>
          <a:prstGeom prst="rect">
            <a:avLst/>
          </a:prstGeom>
          <a:noFill/>
          <a:ln cap="flat" cmpd="sng" w="9525">
            <a:solidFill>
              <a:srgbClr val="FF00FF"/>
            </a:solidFill>
            <a:prstDash val="solid"/>
            <a:round/>
            <a:headEnd len="sm" w="sm" type="none"/>
            <a:tailEnd len="sm" w="sm" type="none"/>
          </a:ln>
        </p:spPr>
      </p:pic>
      <p:pic>
        <p:nvPicPr>
          <p:cNvPr id="259" name="Google Shape;259;p31"/>
          <p:cNvPicPr preferRelativeResize="0"/>
          <p:nvPr/>
        </p:nvPicPr>
        <p:blipFill>
          <a:blip r:embed="rId6">
            <a:alphaModFix/>
          </a:blip>
          <a:stretch>
            <a:fillRect/>
          </a:stretch>
        </p:blipFill>
        <p:spPr>
          <a:xfrm>
            <a:off x="4954950" y="2525725"/>
            <a:ext cx="4122821" cy="2447925"/>
          </a:xfrm>
          <a:prstGeom prst="rect">
            <a:avLst/>
          </a:prstGeom>
          <a:noFill/>
          <a:ln>
            <a:noFill/>
          </a:ln>
        </p:spPr>
      </p:pic>
      <p:cxnSp>
        <p:nvCxnSpPr>
          <p:cNvPr id="260" name="Google Shape;260;p31"/>
          <p:cNvCxnSpPr/>
          <p:nvPr/>
        </p:nvCxnSpPr>
        <p:spPr>
          <a:xfrm>
            <a:off x="3938275" y="3388525"/>
            <a:ext cx="777000" cy="2700"/>
          </a:xfrm>
          <a:prstGeom prst="straightConnector1">
            <a:avLst/>
          </a:prstGeom>
          <a:noFill/>
          <a:ln cap="flat" cmpd="sng" w="28575">
            <a:solidFill>
              <a:srgbClr val="FF0000"/>
            </a:solidFill>
            <a:prstDash val="solid"/>
            <a:round/>
            <a:headEnd len="med" w="med" type="none"/>
            <a:tailEnd len="med" w="med" type="triangle"/>
          </a:ln>
        </p:spPr>
      </p:cxnSp>
      <p:cxnSp>
        <p:nvCxnSpPr>
          <p:cNvPr id="261" name="Google Shape;261;p31"/>
          <p:cNvCxnSpPr/>
          <p:nvPr/>
        </p:nvCxnSpPr>
        <p:spPr>
          <a:xfrm>
            <a:off x="3938275" y="4245125"/>
            <a:ext cx="929400" cy="6336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4"/>
          <p:cNvPicPr preferRelativeResize="0"/>
          <p:nvPr/>
        </p:nvPicPr>
        <p:blipFill>
          <a:blip r:embed="rId3">
            <a:alphaModFix/>
          </a:blip>
          <a:stretch>
            <a:fillRect/>
          </a:stretch>
        </p:blipFill>
        <p:spPr>
          <a:xfrm>
            <a:off x="4985051" y="2761575"/>
            <a:ext cx="3485676" cy="2109852"/>
          </a:xfrm>
          <a:prstGeom prst="rect">
            <a:avLst/>
          </a:prstGeom>
          <a:noFill/>
          <a:ln>
            <a:noFill/>
          </a:ln>
        </p:spPr>
      </p:pic>
      <p:sp>
        <p:nvSpPr>
          <p:cNvPr id="71" name="Google Shape;71;p14"/>
          <p:cNvSpPr txBox="1"/>
          <p:nvPr>
            <p:ph type="title"/>
          </p:nvPr>
        </p:nvSpPr>
        <p:spPr>
          <a:xfrm>
            <a:off x="407625" y="353350"/>
            <a:ext cx="3706500" cy="25089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s" sz="2100">
                <a:solidFill>
                  <a:srgbClr val="FFFFFF"/>
                </a:solidFill>
                <a:latin typeface="Arial"/>
                <a:ea typeface="Arial"/>
                <a:cs typeface="Arial"/>
                <a:sym typeface="Arial"/>
              </a:rPr>
              <a:t>INTRODUCCIÓN</a:t>
            </a:r>
            <a:endParaRPr b="1" sz="1900">
              <a:solidFill>
                <a:srgbClr val="FFFFFF"/>
              </a:solidFill>
              <a:latin typeface="Arial"/>
              <a:ea typeface="Arial"/>
              <a:cs typeface="Arial"/>
              <a:sym typeface="Arial"/>
            </a:endParaRPr>
          </a:p>
          <a:p>
            <a:pPr indent="0" lvl="0" marL="0" rtl="0" algn="just">
              <a:lnSpc>
                <a:spcPct val="150000"/>
              </a:lnSpc>
              <a:spcBef>
                <a:spcPts val="800"/>
              </a:spcBef>
              <a:spcAft>
                <a:spcPts val="800"/>
              </a:spcAft>
              <a:buNone/>
            </a:pPr>
            <a:r>
              <a:rPr lang="es" sz="1100">
                <a:solidFill>
                  <a:srgbClr val="FFFFFF"/>
                </a:solidFill>
                <a:latin typeface="Arial"/>
                <a:ea typeface="Arial"/>
                <a:cs typeface="Arial"/>
                <a:sym typeface="Arial"/>
              </a:rPr>
              <a:t>El proyecto consiste en el desarrollo de un sistema con similares características a un carro de compras, donde el tema implementado es “Venta de tickets para eventos” con el objetivo de comprar tickets de manera online para los futuros eventos, además de desarrollar un back-end donde permita desarrollar los eventos y un front-end  amigable para que los usuarios interactúen con el sistema.</a:t>
            </a:r>
            <a:endParaRPr sz="2700">
              <a:solidFill>
                <a:srgbClr val="FFFFFF"/>
              </a:solidFill>
            </a:endParaRPr>
          </a:p>
        </p:txBody>
      </p:sp>
      <p:pic>
        <p:nvPicPr>
          <p:cNvPr id="72" name="Google Shape;72;p14"/>
          <p:cNvPicPr preferRelativeResize="0"/>
          <p:nvPr/>
        </p:nvPicPr>
        <p:blipFill>
          <a:blip r:embed="rId4">
            <a:alphaModFix/>
          </a:blip>
          <a:stretch>
            <a:fillRect/>
          </a:stretch>
        </p:blipFill>
        <p:spPr>
          <a:xfrm>
            <a:off x="4985038" y="402325"/>
            <a:ext cx="3485675" cy="2327350"/>
          </a:xfrm>
          <a:prstGeom prst="rect">
            <a:avLst/>
          </a:prstGeom>
          <a:noFill/>
          <a:ln>
            <a:noFill/>
          </a:ln>
        </p:spPr>
      </p:pic>
      <p:pic>
        <p:nvPicPr>
          <p:cNvPr id="73" name="Google Shape;73;p14"/>
          <p:cNvPicPr preferRelativeResize="0"/>
          <p:nvPr/>
        </p:nvPicPr>
        <p:blipFill>
          <a:blip r:embed="rId5">
            <a:alphaModFix/>
          </a:blip>
          <a:stretch>
            <a:fillRect/>
          </a:stretch>
        </p:blipFill>
        <p:spPr>
          <a:xfrm>
            <a:off x="1148625" y="3044150"/>
            <a:ext cx="2300369" cy="1976450"/>
          </a:xfrm>
          <a:prstGeom prst="rect">
            <a:avLst/>
          </a:prstGeom>
          <a:noFill/>
          <a:ln>
            <a:noFill/>
          </a:ln>
        </p:spPr>
      </p:pic>
      <p:sp>
        <p:nvSpPr>
          <p:cNvPr id="74" name="Google Shape;74;p14"/>
          <p:cNvSpPr txBox="1"/>
          <p:nvPr>
            <p:ph idx="1" type="body"/>
          </p:nvPr>
        </p:nvSpPr>
        <p:spPr>
          <a:xfrm>
            <a:off x="5184275" y="2663225"/>
            <a:ext cx="1564500" cy="7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solidFill>
                  <a:srgbClr val="FFFFFF"/>
                </a:solidFill>
              </a:rPr>
              <a:t>#####---</a:t>
            </a:r>
            <a:endParaRPr sz="22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2"/>
          <p:cNvSpPr txBox="1"/>
          <p:nvPr/>
        </p:nvSpPr>
        <p:spPr>
          <a:xfrm>
            <a:off x="2277125" y="49925"/>
            <a:ext cx="4391700" cy="529500"/>
          </a:xfrm>
          <a:prstGeom prst="rect">
            <a:avLst/>
          </a:prstGeom>
          <a:solidFill>
            <a:srgbClr val="F3F3F3"/>
          </a:solid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s" sz="1500">
                <a:latin typeface="Calibri"/>
                <a:ea typeface="Calibri"/>
                <a:cs typeface="Calibri"/>
                <a:sym typeface="Calibri"/>
              </a:rPr>
              <a:t>ADMINISTRADOR añade tickets a eventos</a:t>
            </a:r>
            <a:r>
              <a:rPr b="1" lang="es" sz="1500">
                <a:latin typeface="Calibri"/>
                <a:ea typeface="Calibri"/>
                <a:cs typeface="Calibri"/>
                <a:sym typeface="Calibri"/>
              </a:rPr>
              <a:t> (</a:t>
            </a:r>
            <a:r>
              <a:rPr b="1" lang="es" sz="1500">
                <a:solidFill>
                  <a:srgbClr val="FF0000"/>
                </a:solidFill>
                <a:latin typeface="Calibri"/>
                <a:ea typeface="Calibri"/>
                <a:cs typeface="Calibri"/>
                <a:sym typeface="Calibri"/>
              </a:rPr>
              <a:t>INSERT</a:t>
            </a:r>
            <a:r>
              <a:rPr b="1" lang="es" sz="1500">
                <a:latin typeface="Calibri"/>
                <a:ea typeface="Calibri"/>
                <a:cs typeface="Calibri"/>
                <a:sym typeface="Calibri"/>
              </a:rPr>
              <a:t>) </a:t>
            </a:r>
            <a:endParaRPr b="1" sz="1800"/>
          </a:p>
        </p:txBody>
      </p:sp>
      <p:sp>
        <p:nvSpPr>
          <p:cNvPr id="267" name="Google Shape;267;p32"/>
          <p:cNvSpPr txBox="1"/>
          <p:nvPr/>
        </p:nvSpPr>
        <p:spPr>
          <a:xfrm>
            <a:off x="210600" y="714375"/>
            <a:ext cx="3264900" cy="1902300"/>
          </a:xfrm>
          <a:prstGeom prst="rect">
            <a:avLst/>
          </a:prstGeom>
          <a:solidFill>
            <a:srgbClr val="EFEFEF"/>
          </a:solidFill>
          <a:ln cap="flat" cmpd="sng" w="2857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Roboto"/>
                <a:ea typeface="Roboto"/>
                <a:cs typeface="Roboto"/>
                <a:sym typeface="Roboto"/>
              </a:rPr>
              <a:t>INSERT INTO </a:t>
            </a:r>
            <a:r>
              <a:rPr lang="es">
                <a:latin typeface="Roboto"/>
                <a:ea typeface="Roboto"/>
                <a:cs typeface="Roboto"/>
                <a:sym typeface="Roboto"/>
              </a:rPr>
              <a:t>ticket (id_evento,precio,disponible)</a:t>
            </a:r>
            <a:r>
              <a:rPr b="1" lang="es">
                <a:latin typeface="Roboto"/>
                <a:ea typeface="Roboto"/>
                <a:cs typeface="Roboto"/>
                <a:sym typeface="Roboto"/>
              </a:rPr>
              <a:t> </a:t>
            </a:r>
            <a:endParaRPr b="1">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VALUES </a:t>
            </a:r>
            <a:r>
              <a:rPr lang="es">
                <a:latin typeface="Roboto"/>
                <a:ea typeface="Roboto"/>
                <a:cs typeface="Roboto"/>
                <a:sym typeface="Roboto"/>
              </a:rPr>
              <a:t>(1,1000,"1");</a:t>
            </a:r>
            <a:endParaRPr>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cxnSp>
        <p:nvCxnSpPr>
          <p:cNvPr id="268" name="Google Shape;268;p32"/>
          <p:cNvCxnSpPr/>
          <p:nvPr/>
        </p:nvCxnSpPr>
        <p:spPr>
          <a:xfrm flipH="1" rot="10800000">
            <a:off x="3864513" y="796875"/>
            <a:ext cx="359700" cy="20100"/>
          </a:xfrm>
          <a:prstGeom prst="straightConnector1">
            <a:avLst/>
          </a:prstGeom>
          <a:noFill/>
          <a:ln cap="flat" cmpd="sng" w="38100">
            <a:solidFill>
              <a:srgbClr val="FF0000"/>
            </a:solidFill>
            <a:prstDash val="solid"/>
            <a:round/>
            <a:headEnd len="med" w="med" type="none"/>
            <a:tailEnd len="med" w="med" type="triangle"/>
          </a:ln>
        </p:spPr>
      </p:cxnSp>
      <p:cxnSp>
        <p:nvCxnSpPr>
          <p:cNvPr id="269" name="Google Shape;269;p32"/>
          <p:cNvCxnSpPr/>
          <p:nvPr/>
        </p:nvCxnSpPr>
        <p:spPr>
          <a:xfrm flipH="1">
            <a:off x="3864513" y="796875"/>
            <a:ext cx="9900" cy="2107200"/>
          </a:xfrm>
          <a:prstGeom prst="straightConnector1">
            <a:avLst/>
          </a:prstGeom>
          <a:noFill/>
          <a:ln cap="flat" cmpd="sng" w="38100">
            <a:solidFill>
              <a:srgbClr val="FF0000"/>
            </a:solidFill>
            <a:prstDash val="solid"/>
            <a:round/>
            <a:headEnd len="med" w="med" type="none"/>
            <a:tailEnd len="med" w="med" type="none"/>
          </a:ln>
        </p:spPr>
      </p:cxnSp>
      <p:pic>
        <p:nvPicPr>
          <p:cNvPr id="270" name="Google Shape;270;p32"/>
          <p:cNvPicPr preferRelativeResize="0"/>
          <p:nvPr/>
        </p:nvPicPr>
        <p:blipFill>
          <a:blip r:embed="rId3">
            <a:alphaModFix/>
          </a:blip>
          <a:stretch>
            <a:fillRect/>
          </a:stretch>
        </p:blipFill>
        <p:spPr>
          <a:xfrm>
            <a:off x="4351650" y="714363"/>
            <a:ext cx="5734050" cy="1924050"/>
          </a:xfrm>
          <a:prstGeom prst="rect">
            <a:avLst/>
          </a:prstGeom>
          <a:noFill/>
          <a:ln cap="flat" cmpd="sng" w="9525">
            <a:solidFill>
              <a:srgbClr val="F9CB9C"/>
            </a:solidFill>
            <a:prstDash val="solid"/>
            <a:round/>
            <a:headEnd len="sm" w="sm" type="none"/>
            <a:tailEnd len="sm" w="sm" type="none"/>
          </a:ln>
        </p:spPr>
      </p:pic>
      <p:pic>
        <p:nvPicPr>
          <p:cNvPr id="271" name="Google Shape;271;p32"/>
          <p:cNvPicPr preferRelativeResize="0"/>
          <p:nvPr/>
        </p:nvPicPr>
        <p:blipFill>
          <a:blip r:embed="rId4">
            <a:alphaModFix/>
          </a:blip>
          <a:stretch>
            <a:fillRect/>
          </a:stretch>
        </p:blipFill>
        <p:spPr>
          <a:xfrm>
            <a:off x="120725" y="3029850"/>
            <a:ext cx="4103500" cy="634250"/>
          </a:xfrm>
          <a:prstGeom prst="rect">
            <a:avLst/>
          </a:prstGeom>
          <a:noFill/>
          <a:ln cap="flat" cmpd="sng" w="9525">
            <a:solidFill>
              <a:srgbClr val="F9CB9C"/>
            </a:solidFill>
            <a:prstDash val="solid"/>
            <a:round/>
            <a:headEnd len="sm" w="sm" type="none"/>
            <a:tailEnd len="sm" w="sm" type="none"/>
          </a:ln>
        </p:spPr>
      </p:pic>
      <p:pic>
        <p:nvPicPr>
          <p:cNvPr id="272" name="Google Shape;272;p32"/>
          <p:cNvPicPr preferRelativeResize="0"/>
          <p:nvPr/>
        </p:nvPicPr>
        <p:blipFill>
          <a:blip r:embed="rId5">
            <a:alphaModFix/>
          </a:blip>
          <a:stretch>
            <a:fillRect/>
          </a:stretch>
        </p:blipFill>
        <p:spPr>
          <a:xfrm>
            <a:off x="120725" y="3847750"/>
            <a:ext cx="4150800" cy="847725"/>
          </a:xfrm>
          <a:prstGeom prst="rect">
            <a:avLst/>
          </a:prstGeom>
          <a:noFill/>
          <a:ln cap="flat" cmpd="sng" w="9525">
            <a:solidFill>
              <a:srgbClr val="F9CB9C"/>
            </a:solidFill>
            <a:prstDash val="solid"/>
            <a:round/>
            <a:headEnd len="sm" w="sm" type="none"/>
            <a:tailEnd len="sm" w="sm" type="none"/>
          </a:ln>
        </p:spPr>
      </p:pic>
      <p:pic>
        <p:nvPicPr>
          <p:cNvPr id="273" name="Google Shape;273;p32"/>
          <p:cNvPicPr preferRelativeResize="0"/>
          <p:nvPr/>
        </p:nvPicPr>
        <p:blipFill>
          <a:blip r:embed="rId6">
            <a:alphaModFix/>
          </a:blip>
          <a:stretch>
            <a:fillRect/>
          </a:stretch>
        </p:blipFill>
        <p:spPr>
          <a:xfrm>
            <a:off x="5294613" y="3029850"/>
            <a:ext cx="4791075" cy="1695450"/>
          </a:xfrm>
          <a:prstGeom prst="rect">
            <a:avLst/>
          </a:prstGeom>
          <a:noFill/>
          <a:ln>
            <a:noFill/>
          </a:ln>
        </p:spPr>
      </p:pic>
      <p:cxnSp>
        <p:nvCxnSpPr>
          <p:cNvPr id="274" name="Google Shape;274;p32"/>
          <p:cNvCxnSpPr/>
          <p:nvPr/>
        </p:nvCxnSpPr>
        <p:spPr>
          <a:xfrm>
            <a:off x="3938275" y="3388525"/>
            <a:ext cx="1183200" cy="11100"/>
          </a:xfrm>
          <a:prstGeom prst="straightConnector1">
            <a:avLst/>
          </a:prstGeom>
          <a:noFill/>
          <a:ln cap="flat" cmpd="sng" w="28575">
            <a:solidFill>
              <a:srgbClr val="FF0000"/>
            </a:solidFill>
            <a:prstDash val="solid"/>
            <a:round/>
            <a:headEnd len="med" w="med" type="none"/>
            <a:tailEnd len="med" w="med" type="triangle"/>
          </a:ln>
        </p:spPr>
      </p:cxnSp>
      <p:cxnSp>
        <p:nvCxnSpPr>
          <p:cNvPr id="275" name="Google Shape;275;p32"/>
          <p:cNvCxnSpPr/>
          <p:nvPr/>
        </p:nvCxnSpPr>
        <p:spPr>
          <a:xfrm>
            <a:off x="3938275" y="4245125"/>
            <a:ext cx="1216200" cy="3135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3"/>
          <p:cNvSpPr txBox="1"/>
          <p:nvPr/>
        </p:nvSpPr>
        <p:spPr>
          <a:xfrm>
            <a:off x="1523175" y="49925"/>
            <a:ext cx="5734200" cy="529500"/>
          </a:xfrm>
          <a:prstGeom prst="rect">
            <a:avLst/>
          </a:prstGeom>
          <a:solidFill>
            <a:srgbClr val="F3F3F3"/>
          </a:solid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s" sz="1500">
                <a:latin typeface="Calibri"/>
                <a:ea typeface="Calibri"/>
                <a:cs typeface="Calibri"/>
                <a:sym typeface="Calibri"/>
              </a:rPr>
              <a:t>ADMINISTRADOR modifica registro deseado de la tabla venta en un cuadro de texto</a:t>
            </a:r>
            <a:r>
              <a:rPr b="1" lang="es" sz="1500">
                <a:latin typeface="Calibri"/>
                <a:ea typeface="Calibri"/>
                <a:cs typeface="Calibri"/>
                <a:sym typeface="Calibri"/>
              </a:rPr>
              <a:t> (</a:t>
            </a:r>
            <a:r>
              <a:rPr b="1" lang="es" sz="1500">
                <a:solidFill>
                  <a:srgbClr val="FF0000"/>
                </a:solidFill>
                <a:latin typeface="Calibri"/>
                <a:ea typeface="Calibri"/>
                <a:cs typeface="Calibri"/>
                <a:sym typeface="Calibri"/>
              </a:rPr>
              <a:t>UPDATE</a:t>
            </a:r>
            <a:r>
              <a:rPr b="1" lang="es" sz="1500">
                <a:latin typeface="Calibri"/>
                <a:ea typeface="Calibri"/>
                <a:cs typeface="Calibri"/>
                <a:sym typeface="Calibri"/>
              </a:rPr>
              <a:t>) </a:t>
            </a:r>
            <a:endParaRPr b="1" sz="1800"/>
          </a:p>
        </p:txBody>
      </p:sp>
      <p:sp>
        <p:nvSpPr>
          <p:cNvPr id="281" name="Google Shape;281;p33"/>
          <p:cNvSpPr txBox="1"/>
          <p:nvPr/>
        </p:nvSpPr>
        <p:spPr>
          <a:xfrm>
            <a:off x="210600" y="714375"/>
            <a:ext cx="3264900" cy="1902300"/>
          </a:xfrm>
          <a:prstGeom prst="rect">
            <a:avLst/>
          </a:prstGeom>
          <a:solidFill>
            <a:srgbClr val="EFEFEF"/>
          </a:solid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Roboto"/>
                <a:ea typeface="Roboto"/>
                <a:cs typeface="Roboto"/>
                <a:sym typeface="Roboto"/>
              </a:rPr>
              <a:t>UPDATE </a:t>
            </a:r>
            <a:r>
              <a:rPr lang="es">
                <a:latin typeface="Roboto"/>
                <a:ea typeface="Roboto"/>
                <a:cs typeface="Roboto"/>
                <a:sym typeface="Roboto"/>
              </a:rPr>
              <a:t>venta</a:t>
            </a:r>
            <a:r>
              <a:rPr b="1" lang="es">
                <a:latin typeface="Roboto"/>
                <a:ea typeface="Roboto"/>
                <a:cs typeface="Roboto"/>
                <a:sym typeface="Roboto"/>
              </a:rPr>
              <a:t> </a:t>
            </a:r>
            <a:endParaRPr b="1">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SET </a:t>
            </a:r>
            <a:r>
              <a:rPr lang="es">
                <a:latin typeface="Roboto"/>
                <a:ea typeface="Roboto"/>
                <a:cs typeface="Roboto"/>
                <a:sym typeface="Roboto"/>
              </a:rPr>
              <a:t>direccion='Avenida Jose Perez', hora='17:00:00'</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WHERE</a:t>
            </a:r>
            <a:r>
              <a:rPr b="1" lang="es">
                <a:latin typeface="Roboto"/>
                <a:ea typeface="Roboto"/>
                <a:cs typeface="Roboto"/>
                <a:sym typeface="Roboto"/>
              </a:rPr>
              <a:t> </a:t>
            </a:r>
            <a:r>
              <a:rPr lang="es">
                <a:latin typeface="Roboto"/>
                <a:ea typeface="Roboto"/>
                <a:cs typeface="Roboto"/>
                <a:sym typeface="Roboto"/>
              </a:rPr>
              <a:t>i</a:t>
            </a:r>
            <a:r>
              <a:rPr lang="es">
                <a:latin typeface="Roboto"/>
                <a:ea typeface="Roboto"/>
                <a:cs typeface="Roboto"/>
                <a:sym typeface="Roboto"/>
              </a:rPr>
              <a:t>d_venta = 1;</a:t>
            </a:r>
            <a:endParaRPr>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cxnSp>
        <p:nvCxnSpPr>
          <p:cNvPr id="282" name="Google Shape;282;p33"/>
          <p:cNvCxnSpPr/>
          <p:nvPr/>
        </p:nvCxnSpPr>
        <p:spPr>
          <a:xfrm flipH="1" rot="10800000">
            <a:off x="3864513" y="796875"/>
            <a:ext cx="359700" cy="20100"/>
          </a:xfrm>
          <a:prstGeom prst="straightConnector1">
            <a:avLst/>
          </a:prstGeom>
          <a:noFill/>
          <a:ln cap="flat" cmpd="sng" w="38100">
            <a:solidFill>
              <a:srgbClr val="FF0000"/>
            </a:solidFill>
            <a:prstDash val="solid"/>
            <a:round/>
            <a:headEnd len="med" w="med" type="none"/>
            <a:tailEnd len="med" w="med" type="triangle"/>
          </a:ln>
        </p:spPr>
      </p:cxnSp>
      <p:cxnSp>
        <p:nvCxnSpPr>
          <p:cNvPr id="283" name="Google Shape;283;p33"/>
          <p:cNvCxnSpPr/>
          <p:nvPr/>
        </p:nvCxnSpPr>
        <p:spPr>
          <a:xfrm flipH="1">
            <a:off x="3864513" y="796875"/>
            <a:ext cx="9900" cy="2107200"/>
          </a:xfrm>
          <a:prstGeom prst="straightConnector1">
            <a:avLst/>
          </a:prstGeom>
          <a:noFill/>
          <a:ln cap="flat" cmpd="sng" w="38100">
            <a:solidFill>
              <a:srgbClr val="FF0000"/>
            </a:solidFill>
            <a:prstDash val="solid"/>
            <a:round/>
            <a:headEnd len="med" w="med" type="none"/>
            <a:tailEnd len="med" w="med" type="none"/>
          </a:ln>
        </p:spPr>
      </p:cxnSp>
      <p:pic>
        <p:nvPicPr>
          <p:cNvPr id="284" name="Google Shape;284;p33"/>
          <p:cNvPicPr preferRelativeResize="0"/>
          <p:nvPr/>
        </p:nvPicPr>
        <p:blipFill>
          <a:blip r:embed="rId3">
            <a:alphaModFix/>
          </a:blip>
          <a:stretch>
            <a:fillRect/>
          </a:stretch>
        </p:blipFill>
        <p:spPr>
          <a:xfrm>
            <a:off x="4263450" y="714375"/>
            <a:ext cx="4880550" cy="1876425"/>
          </a:xfrm>
          <a:prstGeom prst="rect">
            <a:avLst/>
          </a:prstGeom>
          <a:noFill/>
          <a:ln cap="flat" cmpd="sng" w="28575">
            <a:solidFill>
              <a:srgbClr val="FF0000"/>
            </a:solidFill>
            <a:prstDash val="solid"/>
            <a:round/>
            <a:headEnd len="sm" w="sm" type="none"/>
            <a:tailEnd len="sm" w="sm" type="none"/>
          </a:ln>
        </p:spPr>
      </p:pic>
      <p:pic>
        <p:nvPicPr>
          <p:cNvPr id="285" name="Google Shape;285;p33"/>
          <p:cNvPicPr preferRelativeResize="0"/>
          <p:nvPr/>
        </p:nvPicPr>
        <p:blipFill>
          <a:blip r:embed="rId4">
            <a:alphaModFix/>
          </a:blip>
          <a:stretch>
            <a:fillRect/>
          </a:stretch>
        </p:blipFill>
        <p:spPr>
          <a:xfrm>
            <a:off x="152400" y="3056475"/>
            <a:ext cx="4932900" cy="582356"/>
          </a:xfrm>
          <a:prstGeom prst="rect">
            <a:avLst/>
          </a:prstGeom>
          <a:noFill/>
          <a:ln cap="flat" cmpd="sng" w="28575">
            <a:solidFill>
              <a:srgbClr val="FF0000"/>
            </a:solidFill>
            <a:prstDash val="solid"/>
            <a:round/>
            <a:headEnd len="sm" w="sm" type="none"/>
            <a:tailEnd len="sm" w="sm" type="none"/>
          </a:ln>
        </p:spPr>
      </p:pic>
      <p:pic>
        <p:nvPicPr>
          <p:cNvPr id="286" name="Google Shape;286;p33"/>
          <p:cNvPicPr preferRelativeResize="0"/>
          <p:nvPr/>
        </p:nvPicPr>
        <p:blipFill>
          <a:blip r:embed="rId5">
            <a:alphaModFix/>
          </a:blip>
          <a:stretch>
            <a:fillRect/>
          </a:stretch>
        </p:blipFill>
        <p:spPr>
          <a:xfrm>
            <a:off x="178575" y="3867375"/>
            <a:ext cx="4880550" cy="914400"/>
          </a:xfrm>
          <a:prstGeom prst="rect">
            <a:avLst/>
          </a:prstGeom>
          <a:noFill/>
          <a:ln cap="flat" cmpd="sng" w="28575">
            <a:solidFill>
              <a:srgbClr val="FF0000"/>
            </a:solidFill>
            <a:prstDash val="solid"/>
            <a:round/>
            <a:headEnd len="sm" w="sm" type="none"/>
            <a:tailEnd len="sm" w="sm" type="none"/>
          </a:ln>
        </p:spPr>
      </p:pic>
      <p:pic>
        <p:nvPicPr>
          <p:cNvPr id="287" name="Google Shape;287;p33"/>
          <p:cNvPicPr preferRelativeResize="0"/>
          <p:nvPr/>
        </p:nvPicPr>
        <p:blipFill>
          <a:blip r:embed="rId6">
            <a:alphaModFix/>
          </a:blip>
          <a:stretch>
            <a:fillRect/>
          </a:stretch>
        </p:blipFill>
        <p:spPr>
          <a:xfrm>
            <a:off x="5308225" y="3056475"/>
            <a:ext cx="3835775" cy="1618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4"/>
          <p:cNvSpPr txBox="1"/>
          <p:nvPr/>
        </p:nvSpPr>
        <p:spPr>
          <a:xfrm>
            <a:off x="1523175" y="49925"/>
            <a:ext cx="5734200" cy="529500"/>
          </a:xfrm>
          <a:prstGeom prst="rect">
            <a:avLst/>
          </a:prstGeom>
          <a:solidFill>
            <a:srgbClr val="F3F3F3"/>
          </a:solid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s" sz="1500">
                <a:latin typeface="Calibri"/>
                <a:ea typeface="Calibri"/>
                <a:cs typeface="Calibri"/>
                <a:sym typeface="Calibri"/>
              </a:rPr>
              <a:t>ADMINISTRADOR modifica registro deseado de la tabla venta en un cuadro de texto (</a:t>
            </a:r>
            <a:r>
              <a:rPr b="1" lang="es" sz="1500">
                <a:solidFill>
                  <a:srgbClr val="FF0000"/>
                </a:solidFill>
                <a:latin typeface="Calibri"/>
                <a:ea typeface="Calibri"/>
                <a:cs typeface="Calibri"/>
                <a:sym typeface="Calibri"/>
              </a:rPr>
              <a:t>UPDATE</a:t>
            </a:r>
            <a:r>
              <a:rPr b="1" lang="es" sz="1500">
                <a:latin typeface="Calibri"/>
                <a:ea typeface="Calibri"/>
                <a:cs typeface="Calibri"/>
                <a:sym typeface="Calibri"/>
              </a:rPr>
              <a:t>) </a:t>
            </a:r>
            <a:endParaRPr b="1" sz="1800"/>
          </a:p>
        </p:txBody>
      </p:sp>
      <p:sp>
        <p:nvSpPr>
          <p:cNvPr id="293" name="Google Shape;293;p34"/>
          <p:cNvSpPr txBox="1"/>
          <p:nvPr/>
        </p:nvSpPr>
        <p:spPr>
          <a:xfrm>
            <a:off x="210600" y="714375"/>
            <a:ext cx="3264900" cy="1902300"/>
          </a:xfrm>
          <a:prstGeom prst="rect">
            <a:avLst/>
          </a:prstGeom>
          <a:solidFill>
            <a:srgbClr val="EFEFEF"/>
          </a:solid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Roboto"/>
                <a:ea typeface="Roboto"/>
                <a:cs typeface="Roboto"/>
                <a:sym typeface="Roboto"/>
              </a:rPr>
              <a:t>UPDATE</a:t>
            </a:r>
            <a:r>
              <a:rPr lang="es">
                <a:latin typeface="Roboto"/>
                <a:ea typeface="Roboto"/>
                <a:cs typeface="Roboto"/>
                <a:sym typeface="Roboto"/>
              </a:rPr>
              <a:t> evento</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SET</a:t>
            </a:r>
            <a:r>
              <a:rPr lang="es">
                <a:latin typeface="Roboto"/>
                <a:ea typeface="Roboto"/>
                <a:cs typeface="Roboto"/>
                <a:sym typeface="Roboto"/>
              </a:rPr>
              <a:t> fecha="2020-10-18", hora="19:00:00", lugar="Plaza Vergara", nombre="Mega Ultra Ramada 18chera", categoria="especiales", imagen=null, capacidad=100 </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WHERE</a:t>
            </a:r>
            <a:r>
              <a:rPr lang="es">
                <a:latin typeface="Roboto"/>
                <a:ea typeface="Roboto"/>
                <a:cs typeface="Roboto"/>
                <a:sym typeface="Roboto"/>
              </a:rPr>
              <a:t> id_evento = ?;</a:t>
            </a:r>
            <a:endParaRPr>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cxnSp>
        <p:nvCxnSpPr>
          <p:cNvPr id="294" name="Google Shape;294;p34"/>
          <p:cNvCxnSpPr/>
          <p:nvPr/>
        </p:nvCxnSpPr>
        <p:spPr>
          <a:xfrm flipH="1" rot="10800000">
            <a:off x="3864513" y="796875"/>
            <a:ext cx="359700" cy="20100"/>
          </a:xfrm>
          <a:prstGeom prst="straightConnector1">
            <a:avLst/>
          </a:prstGeom>
          <a:noFill/>
          <a:ln cap="flat" cmpd="sng" w="38100">
            <a:solidFill>
              <a:srgbClr val="FF0000"/>
            </a:solidFill>
            <a:prstDash val="solid"/>
            <a:round/>
            <a:headEnd len="med" w="med" type="none"/>
            <a:tailEnd len="med" w="med" type="triangle"/>
          </a:ln>
        </p:spPr>
      </p:cxnSp>
      <p:cxnSp>
        <p:nvCxnSpPr>
          <p:cNvPr id="295" name="Google Shape;295;p34"/>
          <p:cNvCxnSpPr/>
          <p:nvPr/>
        </p:nvCxnSpPr>
        <p:spPr>
          <a:xfrm flipH="1">
            <a:off x="3864513" y="796875"/>
            <a:ext cx="9900" cy="2107200"/>
          </a:xfrm>
          <a:prstGeom prst="straightConnector1">
            <a:avLst/>
          </a:prstGeom>
          <a:noFill/>
          <a:ln cap="flat" cmpd="sng" w="38100">
            <a:solidFill>
              <a:srgbClr val="FF0000"/>
            </a:solidFill>
            <a:prstDash val="solid"/>
            <a:round/>
            <a:headEnd len="med" w="med" type="none"/>
            <a:tailEnd len="med" w="med" type="none"/>
          </a:ln>
        </p:spPr>
      </p:cxnSp>
      <p:pic>
        <p:nvPicPr>
          <p:cNvPr id="296" name="Google Shape;296;p34"/>
          <p:cNvPicPr preferRelativeResize="0"/>
          <p:nvPr/>
        </p:nvPicPr>
        <p:blipFill>
          <a:blip r:embed="rId3">
            <a:alphaModFix/>
          </a:blip>
          <a:stretch>
            <a:fillRect/>
          </a:stretch>
        </p:blipFill>
        <p:spPr>
          <a:xfrm>
            <a:off x="4263450" y="720725"/>
            <a:ext cx="4618825" cy="2107200"/>
          </a:xfrm>
          <a:prstGeom prst="rect">
            <a:avLst/>
          </a:prstGeom>
          <a:noFill/>
          <a:ln cap="flat" cmpd="sng" w="28575">
            <a:solidFill>
              <a:srgbClr val="FF0000"/>
            </a:solidFill>
            <a:prstDash val="solid"/>
            <a:round/>
            <a:headEnd len="sm" w="sm" type="none"/>
            <a:tailEnd len="sm" w="sm" type="none"/>
          </a:ln>
        </p:spPr>
      </p:pic>
      <p:pic>
        <p:nvPicPr>
          <p:cNvPr id="297" name="Google Shape;297;p34"/>
          <p:cNvPicPr preferRelativeResize="0"/>
          <p:nvPr/>
        </p:nvPicPr>
        <p:blipFill>
          <a:blip r:embed="rId4">
            <a:alphaModFix/>
          </a:blip>
          <a:stretch>
            <a:fillRect/>
          </a:stretch>
        </p:blipFill>
        <p:spPr>
          <a:xfrm>
            <a:off x="178575" y="3157125"/>
            <a:ext cx="4269550" cy="528825"/>
          </a:xfrm>
          <a:prstGeom prst="rect">
            <a:avLst/>
          </a:prstGeom>
          <a:noFill/>
          <a:ln cap="flat" cmpd="sng" w="28575">
            <a:solidFill>
              <a:srgbClr val="FF0000"/>
            </a:solidFill>
            <a:prstDash val="solid"/>
            <a:round/>
            <a:headEnd len="sm" w="sm" type="none"/>
            <a:tailEnd len="sm" w="sm" type="none"/>
          </a:ln>
        </p:spPr>
      </p:pic>
      <p:pic>
        <p:nvPicPr>
          <p:cNvPr id="298" name="Google Shape;298;p34"/>
          <p:cNvPicPr preferRelativeResize="0"/>
          <p:nvPr/>
        </p:nvPicPr>
        <p:blipFill>
          <a:blip r:embed="rId5">
            <a:alphaModFix/>
          </a:blip>
          <a:stretch>
            <a:fillRect/>
          </a:stretch>
        </p:blipFill>
        <p:spPr>
          <a:xfrm>
            <a:off x="152400" y="3838350"/>
            <a:ext cx="4906725" cy="933450"/>
          </a:xfrm>
          <a:prstGeom prst="rect">
            <a:avLst/>
          </a:prstGeom>
          <a:noFill/>
          <a:ln>
            <a:noFill/>
          </a:ln>
        </p:spPr>
      </p:pic>
      <p:pic>
        <p:nvPicPr>
          <p:cNvPr id="299" name="Google Shape;299;p34"/>
          <p:cNvPicPr preferRelativeResize="0"/>
          <p:nvPr/>
        </p:nvPicPr>
        <p:blipFill>
          <a:blip r:embed="rId6">
            <a:alphaModFix/>
          </a:blip>
          <a:stretch>
            <a:fillRect/>
          </a:stretch>
        </p:blipFill>
        <p:spPr>
          <a:xfrm>
            <a:off x="4991425" y="3157125"/>
            <a:ext cx="6149951" cy="695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s" sz="2100">
                <a:solidFill>
                  <a:srgbClr val="FFFFFF"/>
                </a:solidFill>
                <a:latin typeface="Arial"/>
                <a:ea typeface="Arial"/>
                <a:cs typeface="Arial"/>
                <a:sym typeface="Arial"/>
              </a:rPr>
              <a:t>Descripción del proyecto</a:t>
            </a:r>
            <a:endParaRPr b="1" sz="2100">
              <a:solidFill>
                <a:srgbClr val="FFFFFF"/>
              </a:solidFill>
              <a:latin typeface="Arial"/>
              <a:ea typeface="Arial"/>
              <a:cs typeface="Arial"/>
              <a:sym typeface="Arial"/>
            </a:endParaRPr>
          </a:p>
          <a:p>
            <a:pPr indent="0" lvl="0" marL="0" rtl="0" algn="l">
              <a:lnSpc>
                <a:spcPct val="150000"/>
              </a:lnSpc>
              <a:spcBef>
                <a:spcPts val="800"/>
              </a:spcBef>
              <a:spcAft>
                <a:spcPts val="0"/>
              </a:spcAft>
              <a:buNone/>
            </a:pPr>
            <a:r>
              <a:rPr lang="es" sz="1100">
                <a:solidFill>
                  <a:srgbClr val="FFFFFF"/>
                </a:solidFill>
                <a:latin typeface="Arial"/>
                <a:ea typeface="Arial"/>
                <a:cs typeface="Arial"/>
                <a:sym typeface="Arial"/>
              </a:rPr>
              <a:t>La problemática del proyecto es que las personas para adquirir tickets de un evento tienen que realizar de forma presencial, lo cual es un gasto de tiempo de </a:t>
            </a:r>
            <a:r>
              <a:rPr lang="es" sz="1100">
                <a:solidFill>
                  <a:srgbClr val="FFFFFF"/>
                </a:solidFill>
                <a:latin typeface="Arial"/>
                <a:ea typeface="Arial"/>
                <a:cs typeface="Arial"/>
                <a:sym typeface="Arial"/>
              </a:rPr>
              <a:t>transporte</a:t>
            </a:r>
            <a:r>
              <a:rPr lang="es" sz="1100">
                <a:solidFill>
                  <a:srgbClr val="FFFFFF"/>
                </a:solidFill>
                <a:latin typeface="Arial"/>
                <a:ea typeface="Arial"/>
                <a:cs typeface="Arial"/>
                <a:sym typeface="Arial"/>
              </a:rPr>
              <a:t> lo cual se </a:t>
            </a:r>
            <a:r>
              <a:rPr lang="es" sz="1100">
                <a:solidFill>
                  <a:srgbClr val="FFFFFF"/>
                </a:solidFill>
                <a:latin typeface="Arial"/>
                <a:ea typeface="Arial"/>
                <a:cs typeface="Arial"/>
                <a:sym typeface="Arial"/>
              </a:rPr>
              <a:t>solucionaría</a:t>
            </a:r>
            <a:r>
              <a:rPr lang="es" sz="1100">
                <a:solidFill>
                  <a:srgbClr val="FFFFFF"/>
                </a:solidFill>
                <a:latin typeface="Arial"/>
                <a:ea typeface="Arial"/>
                <a:cs typeface="Arial"/>
                <a:sym typeface="Arial"/>
              </a:rPr>
              <a:t> con una simple compra online.</a:t>
            </a:r>
            <a:endParaRPr sz="1100">
              <a:solidFill>
                <a:srgbClr val="FFFFFF"/>
              </a:solidFill>
              <a:latin typeface="Arial"/>
              <a:ea typeface="Arial"/>
              <a:cs typeface="Arial"/>
              <a:sym typeface="Arial"/>
            </a:endParaRPr>
          </a:p>
          <a:p>
            <a:pPr indent="0" lvl="0" marL="0" rtl="0" algn="just">
              <a:lnSpc>
                <a:spcPct val="150000"/>
              </a:lnSpc>
              <a:spcBef>
                <a:spcPts val="800"/>
              </a:spcBef>
              <a:spcAft>
                <a:spcPts val="800"/>
              </a:spcAft>
              <a:buNone/>
            </a:pPr>
            <a:r>
              <a:rPr lang="es" sz="1100">
                <a:solidFill>
                  <a:srgbClr val="FFFFFF"/>
                </a:solidFill>
                <a:latin typeface="Arial"/>
                <a:ea typeface="Arial"/>
                <a:cs typeface="Arial"/>
                <a:sym typeface="Arial"/>
              </a:rPr>
              <a:t>El equipo informático realizó la propuesta de desarrollar una aplicación web con diversas tecnologías, donde en esta se puedan realizar </a:t>
            </a:r>
            <a:r>
              <a:rPr lang="es" sz="1100">
                <a:solidFill>
                  <a:srgbClr val="FFFFFF"/>
                </a:solidFill>
                <a:latin typeface="Arial"/>
                <a:ea typeface="Arial"/>
                <a:cs typeface="Arial"/>
                <a:sym typeface="Arial"/>
              </a:rPr>
              <a:t>compra</a:t>
            </a:r>
            <a:r>
              <a:rPr lang="es" sz="1100">
                <a:solidFill>
                  <a:srgbClr val="FFFFFF"/>
                </a:solidFill>
                <a:latin typeface="Arial"/>
                <a:ea typeface="Arial"/>
                <a:cs typeface="Arial"/>
                <a:sym typeface="Arial"/>
              </a:rPr>
              <a:t> de tickets para distintos eventos.</a:t>
            </a:r>
            <a:endParaRPr sz="2700">
              <a:solidFill>
                <a:srgbClr val="FFFFFF"/>
              </a:solidFill>
            </a:endParaRPr>
          </a:p>
        </p:txBody>
      </p:sp>
      <p:sp>
        <p:nvSpPr>
          <p:cNvPr id="80" name="Google Shape;80;p15"/>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800">
                <a:solidFill>
                  <a:schemeClr val="lt1"/>
                </a:solidFill>
                <a:latin typeface="Merriweather"/>
                <a:ea typeface="Merriweather"/>
                <a:cs typeface="Merriweather"/>
                <a:sym typeface="Merriweather"/>
              </a:rPr>
              <a:t>sad</a:t>
            </a:r>
            <a:endParaRPr/>
          </a:p>
          <a:p>
            <a:pPr indent="0" lvl="0" marL="0" rtl="0" algn="l">
              <a:spcBef>
                <a:spcPts val="1600"/>
              </a:spcBef>
              <a:spcAft>
                <a:spcPts val="1600"/>
              </a:spcAft>
              <a:buNone/>
            </a:pPr>
            <a:r>
              <a:rPr lang="es" sz="2800">
                <a:solidFill>
                  <a:schemeClr val="lt1"/>
                </a:solidFill>
                <a:latin typeface="Merriweather"/>
                <a:ea typeface="Merriweather"/>
                <a:cs typeface="Merriweather"/>
                <a:sym typeface="Merriweather"/>
              </a:rPr>
              <a:t>assadasdasda</a:t>
            </a:r>
            <a:endParaRPr/>
          </a:p>
        </p:txBody>
      </p:sp>
      <p:pic>
        <p:nvPicPr>
          <p:cNvPr id="81" name="Google Shape;81;p15"/>
          <p:cNvPicPr preferRelativeResize="0"/>
          <p:nvPr/>
        </p:nvPicPr>
        <p:blipFill>
          <a:blip r:embed="rId3">
            <a:alphaModFix/>
          </a:blip>
          <a:stretch>
            <a:fillRect/>
          </a:stretch>
        </p:blipFill>
        <p:spPr>
          <a:xfrm>
            <a:off x="4572000" y="99750"/>
            <a:ext cx="2460650" cy="1642101"/>
          </a:xfrm>
          <a:prstGeom prst="rect">
            <a:avLst/>
          </a:prstGeom>
          <a:noFill/>
          <a:ln>
            <a:noFill/>
          </a:ln>
        </p:spPr>
      </p:pic>
      <p:pic>
        <p:nvPicPr>
          <p:cNvPr id="82" name="Google Shape;82;p15"/>
          <p:cNvPicPr preferRelativeResize="0"/>
          <p:nvPr/>
        </p:nvPicPr>
        <p:blipFill>
          <a:blip r:embed="rId4">
            <a:alphaModFix/>
          </a:blip>
          <a:stretch>
            <a:fillRect/>
          </a:stretch>
        </p:blipFill>
        <p:spPr>
          <a:xfrm>
            <a:off x="4378549" y="3366351"/>
            <a:ext cx="2740524" cy="1438774"/>
          </a:xfrm>
          <a:prstGeom prst="rect">
            <a:avLst/>
          </a:prstGeom>
          <a:noFill/>
          <a:ln>
            <a:noFill/>
          </a:ln>
        </p:spPr>
      </p:pic>
      <p:pic>
        <p:nvPicPr>
          <p:cNvPr id="83" name="Google Shape;83;p15"/>
          <p:cNvPicPr preferRelativeResize="0"/>
          <p:nvPr/>
        </p:nvPicPr>
        <p:blipFill>
          <a:blip r:embed="rId5">
            <a:alphaModFix/>
          </a:blip>
          <a:stretch>
            <a:fillRect/>
          </a:stretch>
        </p:blipFill>
        <p:spPr>
          <a:xfrm>
            <a:off x="7170725" y="1653901"/>
            <a:ext cx="1712451" cy="17124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s" sz="2100">
                <a:solidFill>
                  <a:srgbClr val="FFFFFF"/>
                </a:solidFill>
                <a:latin typeface="Arial"/>
                <a:ea typeface="Arial"/>
                <a:cs typeface="Arial"/>
                <a:sym typeface="Arial"/>
              </a:rPr>
              <a:t>REQUERIMIENTOS FUNCIONALES</a:t>
            </a:r>
            <a:endParaRPr b="1" sz="2100">
              <a:solidFill>
                <a:srgbClr val="FFFFFF"/>
              </a:solidFill>
              <a:latin typeface="Arial"/>
              <a:ea typeface="Arial"/>
              <a:cs typeface="Arial"/>
              <a:sym typeface="Arial"/>
            </a:endParaRPr>
          </a:p>
          <a:p>
            <a:pPr indent="0" lvl="0" marL="457200" rtl="0" algn="just">
              <a:lnSpc>
                <a:spcPct val="150000"/>
              </a:lnSpc>
              <a:spcBef>
                <a:spcPts val="800"/>
              </a:spcBef>
              <a:spcAft>
                <a:spcPts val="0"/>
              </a:spcAft>
              <a:buNone/>
            </a:pPr>
            <a:r>
              <a:t/>
            </a:r>
            <a:endParaRPr/>
          </a:p>
        </p:txBody>
      </p:sp>
      <p:sp>
        <p:nvSpPr>
          <p:cNvPr id="89" name="Google Shape;89;p16"/>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s" sz="2100">
                <a:solidFill>
                  <a:srgbClr val="000000"/>
                </a:solidFill>
                <a:latin typeface="Arial"/>
                <a:ea typeface="Arial"/>
                <a:cs typeface="Arial"/>
                <a:sym typeface="Arial"/>
              </a:rPr>
              <a:t>REQUERIMIENTOS NO FUNCIONALES</a:t>
            </a:r>
            <a:endParaRPr b="1" sz="2100">
              <a:solidFill>
                <a:srgbClr val="000000"/>
              </a:solidFill>
              <a:latin typeface="Arial"/>
              <a:ea typeface="Arial"/>
              <a:cs typeface="Arial"/>
              <a:sym typeface="Arial"/>
            </a:endParaRPr>
          </a:p>
          <a:p>
            <a:pPr indent="0" lvl="0" marL="457200" rtl="0" algn="just">
              <a:lnSpc>
                <a:spcPct val="150000"/>
              </a:lnSpc>
              <a:spcBef>
                <a:spcPts val="800"/>
              </a:spcBef>
              <a:spcAft>
                <a:spcPts val="0"/>
              </a:spcAft>
              <a:buNone/>
            </a:pPr>
            <a:r>
              <a:t/>
            </a:r>
            <a:endParaRPr/>
          </a:p>
        </p:txBody>
      </p:sp>
      <p:pic>
        <p:nvPicPr>
          <p:cNvPr id="90" name="Google Shape;90;p16"/>
          <p:cNvPicPr preferRelativeResize="0"/>
          <p:nvPr/>
        </p:nvPicPr>
        <p:blipFill>
          <a:blip r:embed="rId3">
            <a:alphaModFix/>
          </a:blip>
          <a:stretch>
            <a:fillRect/>
          </a:stretch>
        </p:blipFill>
        <p:spPr>
          <a:xfrm>
            <a:off x="186275" y="1715825"/>
            <a:ext cx="3889600" cy="2187900"/>
          </a:xfrm>
          <a:prstGeom prst="rect">
            <a:avLst/>
          </a:prstGeom>
          <a:noFill/>
          <a:ln>
            <a:noFill/>
          </a:ln>
        </p:spPr>
      </p:pic>
      <p:pic>
        <p:nvPicPr>
          <p:cNvPr id="91" name="Google Shape;91;p16"/>
          <p:cNvPicPr preferRelativeResize="0"/>
          <p:nvPr/>
        </p:nvPicPr>
        <p:blipFill>
          <a:blip r:embed="rId4">
            <a:alphaModFix/>
          </a:blip>
          <a:stretch>
            <a:fillRect/>
          </a:stretch>
        </p:blipFill>
        <p:spPr>
          <a:xfrm>
            <a:off x="4752398" y="1625123"/>
            <a:ext cx="1828875" cy="1828875"/>
          </a:xfrm>
          <a:prstGeom prst="rect">
            <a:avLst/>
          </a:prstGeom>
          <a:noFill/>
          <a:ln>
            <a:noFill/>
          </a:ln>
        </p:spPr>
      </p:pic>
      <p:pic>
        <p:nvPicPr>
          <p:cNvPr id="92" name="Google Shape;92;p16"/>
          <p:cNvPicPr preferRelativeResize="0"/>
          <p:nvPr/>
        </p:nvPicPr>
        <p:blipFill>
          <a:blip r:embed="rId5">
            <a:alphaModFix/>
          </a:blip>
          <a:stretch>
            <a:fillRect/>
          </a:stretch>
        </p:blipFill>
        <p:spPr>
          <a:xfrm>
            <a:off x="6803150" y="2752550"/>
            <a:ext cx="2195300" cy="1632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7"/>
          <p:cNvSpPr txBox="1"/>
          <p:nvPr>
            <p:ph type="title"/>
          </p:nvPr>
        </p:nvSpPr>
        <p:spPr>
          <a:xfrm>
            <a:off x="1964725" y="191000"/>
            <a:ext cx="43890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Diagrama de </a:t>
            </a:r>
            <a:r>
              <a:rPr lang="es">
                <a:solidFill>
                  <a:srgbClr val="000000"/>
                </a:solidFill>
              </a:rPr>
              <a:t>Secuencia</a:t>
            </a:r>
            <a:endParaRPr>
              <a:solidFill>
                <a:srgbClr val="000000"/>
              </a:solidFill>
            </a:endParaRPr>
          </a:p>
        </p:txBody>
      </p:sp>
      <p:pic>
        <p:nvPicPr>
          <p:cNvPr id="98" name="Google Shape;98;p17"/>
          <p:cNvPicPr preferRelativeResize="0"/>
          <p:nvPr/>
        </p:nvPicPr>
        <p:blipFill>
          <a:blip r:embed="rId3">
            <a:alphaModFix/>
          </a:blip>
          <a:stretch>
            <a:fillRect/>
          </a:stretch>
        </p:blipFill>
        <p:spPr>
          <a:xfrm>
            <a:off x="1227313" y="739675"/>
            <a:ext cx="6133525" cy="4264425"/>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2440275" y="227900"/>
            <a:ext cx="4455300" cy="8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Diagrama </a:t>
            </a:r>
            <a:r>
              <a:rPr lang="es">
                <a:solidFill>
                  <a:srgbClr val="000000"/>
                </a:solidFill>
              </a:rPr>
              <a:t>Casos de uso</a:t>
            </a:r>
            <a:endParaRPr>
              <a:solidFill>
                <a:srgbClr val="000000"/>
              </a:solidFill>
            </a:endParaRPr>
          </a:p>
        </p:txBody>
      </p:sp>
      <p:pic>
        <p:nvPicPr>
          <p:cNvPr id="104" name="Google Shape;104;p18"/>
          <p:cNvPicPr preferRelativeResize="0"/>
          <p:nvPr/>
        </p:nvPicPr>
        <p:blipFill>
          <a:blip r:embed="rId3">
            <a:alphaModFix/>
          </a:blip>
          <a:stretch>
            <a:fillRect/>
          </a:stretch>
        </p:blipFill>
        <p:spPr>
          <a:xfrm>
            <a:off x="1864425" y="811725"/>
            <a:ext cx="4939450" cy="4102651"/>
          </a:xfrm>
          <a:prstGeom prst="rect">
            <a:avLst/>
          </a:prstGeom>
          <a:noFill/>
          <a:ln cap="flat" cmpd="sng" w="28575">
            <a:solidFill>
              <a:srgbClr val="000000"/>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3456725" y="117175"/>
            <a:ext cx="2624100" cy="101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Moc</a:t>
            </a:r>
            <a:r>
              <a:rPr lang="es">
                <a:solidFill>
                  <a:srgbClr val="000000"/>
                </a:solidFill>
              </a:rPr>
              <a:t>kups </a:t>
            </a:r>
            <a:endParaRPr>
              <a:solidFill>
                <a:srgbClr val="000000"/>
              </a:solidFill>
            </a:endParaRPr>
          </a:p>
        </p:txBody>
      </p:sp>
      <p:pic>
        <p:nvPicPr>
          <p:cNvPr id="110" name="Google Shape;110;p19"/>
          <p:cNvPicPr preferRelativeResize="0"/>
          <p:nvPr/>
        </p:nvPicPr>
        <p:blipFill>
          <a:blip r:embed="rId3">
            <a:alphaModFix/>
          </a:blip>
          <a:stretch>
            <a:fillRect/>
          </a:stretch>
        </p:blipFill>
        <p:spPr>
          <a:xfrm>
            <a:off x="71225" y="986300"/>
            <a:ext cx="4200525" cy="2828925"/>
          </a:xfrm>
          <a:prstGeom prst="rect">
            <a:avLst/>
          </a:prstGeom>
          <a:noFill/>
          <a:ln cap="flat" cmpd="sng" w="28575">
            <a:solidFill>
              <a:srgbClr val="000000"/>
            </a:solidFill>
            <a:prstDash val="solid"/>
            <a:miter lim="8000"/>
            <a:headEnd len="sm" w="sm" type="none"/>
            <a:tailEnd len="sm" w="sm" type="none"/>
          </a:ln>
        </p:spPr>
      </p:pic>
      <p:pic>
        <p:nvPicPr>
          <p:cNvPr id="111" name="Google Shape;111;p19"/>
          <p:cNvPicPr preferRelativeResize="0"/>
          <p:nvPr/>
        </p:nvPicPr>
        <p:blipFill>
          <a:blip r:embed="rId4">
            <a:alphaModFix/>
          </a:blip>
          <a:stretch>
            <a:fillRect/>
          </a:stretch>
        </p:blipFill>
        <p:spPr>
          <a:xfrm>
            <a:off x="4453675" y="1000575"/>
            <a:ext cx="4343400" cy="2800350"/>
          </a:xfrm>
          <a:prstGeom prst="rect">
            <a:avLst/>
          </a:prstGeom>
          <a:noFill/>
          <a:ln cap="flat" cmpd="sng" w="28575">
            <a:solidFill>
              <a:srgbClr val="000000"/>
            </a:solidFill>
            <a:prstDash val="solid"/>
            <a:miter lim="8000"/>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2857650" y="62850"/>
            <a:ext cx="77763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Modelo </a:t>
            </a:r>
            <a:r>
              <a:rPr lang="es">
                <a:solidFill>
                  <a:srgbClr val="000000"/>
                </a:solidFill>
              </a:rPr>
              <a:t>Entidad</a:t>
            </a:r>
            <a:endParaRPr>
              <a:solidFill>
                <a:srgbClr val="000000"/>
              </a:solidFill>
            </a:endParaRPr>
          </a:p>
          <a:p>
            <a:pPr indent="0" lvl="0" marL="0" rtl="0" algn="l">
              <a:spcBef>
                <a:spcPts val="0"/>
              </a:spcBef>
              <a:spcAft>
                <a:spcPts val="0"/>
              </a:spcAft>
              <a:buNone/>
            </a:pPr>
            <a:r>
              <a:rPr lang="es">
                <a:solidFill>
                  <a:srgbClr val="000000"/>
                </a:solidFill>
              </a:rPr>
              <a:t>       </a:t>
            </a:r>
            <a:r>
              <a:rPr lang="es">
                <a:solidFill>
                  <a:srgbClr val="FFFFFF"/>
                </a:solidFill>
              </a:rPr>
              <a:t>-</a:t>
            </a:r>
            <a:r>
              <a:rPr lang="es">
                <a:solidFill>
                  <a:srgbClr val="FFFFFF"/>
                </a:solidFill>
              </a:rPr>
              <a:t>Rel</a:t>
            </a:r>
            <a:r>
              <a:rPr lang="es">
                <a:solidFill>
                  <a:srgbClr val="000000"/>
                </a:solidFill>
              </a:rPr>
              <a:t>ación</a:t>
            </a:r>
            <a:endParaRPr>
              <a:solidFill>
                <a:srgbClr val="000000"/>
              </a:solidFill>
            </a:endParaRPr>
          </a:p>
        </p:txBody>
      </p:sp>
      <p:pic>
        <p:nvPicPr>
          <p:cNvPr id="117" name="Google Shape;117;p20"/>
          <p:cNvPicPr preferRelativeResize="0"/>
          <p:nvPr/>
        </p:nvPicPr>
        <p:blipFill>
          <a:blip r:embed="rId3">
            <a:alphaModFix/>
          </a:blip>
          <a:stretch>
            <a:fillRect/>
          </a:stretch>
        </p:blipFill>
        <p:spPr>
          <a:xfrm>
            <a:off x="1015200" y="988850"/>
            <a:ext cx="6797675" cy="4051450"/>
          </a:xfrm>
          <a:prstGeom prst="rect">
            <a:avLst/>
          </a:prstGeom>
          <a:noFill/>
          <a:ln>
            <a:noFill/>
          </a:ln>
        </p:spPr>
      </p:pic>
      <p:sp>
        <p:nvSpPr>
          <p:cNvPr id="118" name="Google Shape;118;p20"/>
          <p:cNvSpPr txBox="1"/>
          <p:nvPr/>
        </p:nvSpPr>
        <p:spPr>
          <a:xfrm>
            <a:off x="-1225175" y="4061825"/>
            <a:ext cx="6357600" cy="7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type="title"/>
          </p:nvPr>
        </p:nvSpPr>
        <p:spPr>
          <a:xfrm>
            <a:off x="2857650" y="117200"/>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Modelo </a:t>
            </a:r>
            <a:r>
              <a:rPr lang="es">
                <a:solidFill>
                  <a:srgbClr val="000000"/>
                </a:solidFill>
              </a:rPr>
              <a:t>Relacional</a:t>
            </a:r>
            <a:endParaRPr>
              <a:solidFill>
                <a:srgbClr val="000000"/>
              </a:solidFill>
            </a:endParaRPr>
          </a:p>
        </p:txBody>
      </p:sp>
      <p:pic>
        <p:nvPicPr>
          <p:cNvPr id="124" name="Google Shape;124;p21"/>
          <p:cNvPicPr preferRelativeResize="0"/>
          <p:nvPr/>
        </p:nvPicPr>
        <p:blipFill>
          <a:blip r:embed="rId3">
            <a:alphaModFix/>
          </a:blip>
          <a:stretch>
            <a:fillRect/>
          </a:stretch>
        </p:blipFill>
        <p:spPr>
          <a:xfrm>
            <a:off x="1667750" y="668925"/>
            <a:ext cx="5480930" cy="44745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